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6" name="Shape 126"/>
          <p:cNvSpPr/>
          <p:nvPr>
            <p:ph type="sldImg"/>
          </p:nvPr>
        </p:nvSpPr>
        <p:spPr>
          <a:xfrm>
            <a:off x="1143000" y="685800"/>
            <a:ext cx="4572000" cy="3429000"/>
          </a:xfrm>
          <a:prstGeom prst="rect">
            <a:avLst/>
          </a:prstGeom>
        </p:spPr>
        <p:txBody>
          <a:bodyPr/>
          <a:lstStyle/>
          <a:p>
            <a:pPr/>
          </a:p>
        </p:txBody>
      </p:sp>
      <p:sp>
        <p:nvSpPr>
          <p:cNvPr id="127" name="Shape 1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32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12014199" y="13004800"/>
            <a:ext cx="409780"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i.org/10.1186/1741-7007-9-71" TargetMode="External"/><Relationship Id="rId3" Type="http://schemas.openxmlformats.org/officeDocument/2006/relationships/hyperlink" Target="https://creativecommons.org/licenses/by/2.0/" TargetMode="External"/><Relationship Id="rId4" Type="http://schemas.openxmlformats.org/officeDocument/2006/relationships/hyperlink" Target="https://doi.org/10.1371/journal.pone.0000880" TargetMode="External"/><Relationship Id="rId5" Type="http://schemas.openxmlformats.org/officeDocument/2006/relationships/hyperlink" Target="https://creativecommons.org/licenses/by/4.0/" TargetMode="External"/><Relationship Id="rId6" Type="http://schemas.openxmlformats.org/officeDocument/2006/relationships/hyperlink" Target="https://doi.org/10.1371/journal.pone.0127034" TargetMode="External"/><Relationship Id="rId7" Type="http://schemas.openxmlformats.org/officeDocument/2006/relationships/hyperlink" Target="https://doi.org/10.1021/acs.jctc.9b00591"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aveminh.github.io/Chem456-2024F/assignments/"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openforcefield.org/force-fields/force-fields/"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10/14/2024"/>
          <p:cNvSpPr txBox="1"/>
          <p:nvPr>
            <p:ph type="title"/>
          </p:nvPr>
        </p:nvSpPr>
        <p:spPr>
          <a:prstGeom prst="rect">
            <a:avLst/>
          </a:prstGeom>
        </p:spPr>
        <p:txBody>
          <a:bodyPr/>
          <a:lstStyle/>
          <a:p>
            <a:pPr/>
            <a:r>
              <a:t>10/14/2024</a:t>
            </a:r>
          </a:p>
        </p:txBody>
      </p:sp>
      <p:sp>
        <p:nvSpPr>
          <p:cNvPr id="130" name="Today’s lecture is intended to help you achieve the following learning objective: Summarize the purpose of a molecular mechanics force field. Identify the terms in the molecular mechanics force field.…"/>
          <p:cNvSpPr txBox="1"/>
          <p:nvPr>
            <p:ph type="body" idx="1"/>
          </p:nvPr>
        </p:nvSpPr>
        <p:spPr>
          <a:prstGeom prst="rect">
            <a:avLst/>
          </a:prstGeom>
        </p:spPr>
        <p:txBody>
          <a:bodyPr/>
          <a:lstStyle/>
          <a:p>
            <a:pPr marL="598840" indent="-598840" defTabSz="796885">
              <a:defRPr sz="4850"/>
            </a:pPr>
            <a:r>
              <a:t>Today’s lecture is intended to help you achieve the following learning objective: Summarize the purpose of a molecular mechanics force field. Identify the terms in the molecular mechanics force field. </a:t>
            </a:r>
          </a:p>
          <a:p>
            <a:pPr marL="598840" indent="-598840" defTabSz="796885">
              <a:defRPr sz="4850"/>
            </a:pPr>
          </a:p>
          <a:p>
            <a:pPr marL="598840" indent="-598840" defTabSz="796885">
              <a:defRPr sz="4850"/>
            </a:pPr>
            <a:r>
              <a:t>Molecular mechanics force fields</a:t>
            </a:r>
          </a:p>
          <a:p>
            <a:pPr lvl="1" marL="1030005" indent="-598840" defTabSz="796885">
              <a:defRPr sz="4850"/>
            </a:pPr>
            <a:r>
              <a:t>What are they?</a:t>
            </a:r>
          </a:p>
          <a:p>
            <a:pPr lvl="1" marL="1030005" indent="-598840" defTabSz="796885">
              <a:defRPr sz="4850"/>
            </a:pPr>
            <a:r>
              <a:t>How are they useful?</a:t>
            </a:r>
          </a:p>
          <a:p>
            <a:pPr lvl="1" marL="1030005" indent="-598840" defTabSz="796885">
              <a:defRPr sz="4850"/>
            </a:pPr>
            <a:r>
              <a:t>What are made of?</a:t>
            </a:r>
          </a:p>
          <a:p>
            <a:pPr lvl="1" marL="1030005" indent="-598840" defTabSz="796885">
              <a:defRPr sz="4850"/>
            </a:pPr>
            <a:r>
              <a:t>What are their limitations?</a:t>
            </a:r>
          </a:p>
          <a:p>
            <a:pPr lvl="1" marL="1030005" indent="-598840" defTabSz="796885">
              <a:defRPr sz="4850"/>
            </a:pPr>
          </a:p>
          <a:p>
            <a:pPr marL="598840" indent="-598840" defTabSz="796885">
              <a:defRPr sz="4850"/>
            </a:pPr>
            <a:r>
              <a:t>Final project</a:t>
            </a:r>
          </a:p>
          <a:p>
            <a:pPr lvl="1" marL="1030005" indent="-598840" defTabSz="796885">
              <a:defRPr sz="4850"/>
            </a:pPr>
            <a:r>
              <a:t>Overview</a:t>
            </a:r>
          </a:p>
          <a:p>
            <a:pPr lvl="1" marL="1030005" indent="-598840" defTabSz="796885">
              <a:defRPr sz="4850"/>
            </a:pPr>
            <a:r>
              <a:t>Team meeting</a:t>
            </a:r>
          </a:p>
        </p:txBody>
      </p:sp>
      <p:sp>
        <p:nvSpPr>
          <p:cNvPr id="131"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Image" descr="Image"/>
          <p:cNvPicPr>
            <a:picLocks noChangeAspect="1"/>
          </p:cNvPicPr>
          <p:nvPr/>
        </p:nvPicPr>
        <p:blipFill>
          <a:blip r:embed="rId2">
            <a:extLst/>
          </a:blip>
          <a:stretch>
            <a:fillRect/>
          </a:stretch>
        </p:blipFill>
        <p:spPr>
          <a:xfrm>
            <a:off x="17780539" y="315620"/>
            <a:ext cx="5080001" cy="3810001"/>
          </a:xfrm>
          <a:prstGeom prst="rect">
            <a:avLst/>
          </a:prstGeom>
          <a:ln w="12700">
            <a:miter lim="400000"/>
          </a:ln>
        </p:spPr>
      </p:pic>
      <p:sp>
        <p:nvSpPr>
          <p:cNvPr id="187" name="Solvent"/>
          <p:cNvSpPr txBox="1"/>
          <p:nvPr>
            <p:ph type="title"/>
          </p:nvPr>
        </p:nvSpPr>
        <p:spPr>
          <a:prstGeom prst="rect">
            <a:avLst/>
          </a:prstGeom>
        </p:spPr>
        <p:txBody>
          <a:bodyPr/>
          <a:lstStyle/>
          <a:p>
            <a:pPr/>
            <a:r>
              <a:t>Solvent</a:t>
            </a:r>
          </a:p>
        </p:txBody>
      </p:sp>
      <p:sp>
        <p:nvSpPr>
          <p:cNvPr id="188" name="Usually water, but may be other solvents…"/>
          <p:cNvSpPr txBox="1"/>
          <p:nvPr>
            <p:ph type="body" idx="1"/>
          </p:nvPr>
        </p:nvSpPr>
        <p:spPr>
          <a:xfrm>
            <a:off x="635000" y="3175000"/>
            <a:ext cx="15233970" cy="9842500"/>
          </a:xfrm>
          <a:prstGeom prst="rect">
            <a:avLst/>
          </a:prstGeom>
        </p:spPr>
        <p:txBody>
          <a:bodyPr/>
          <a:lstStyle/>
          <a:p>
            <a:pPr/>
            <a:r>
              <a:t>Usually water, but may be other solvents</a:t>
            </a:r>
          </a:p>
          <a:p>
            <a:pPr/>
            <a:r>
              <a:t>Ions</a:t>
            </a:r>
          </a:p>
          <a:p>
            <a:pPr/>
          </a:p>
          <a:p>
            <a:pPr/>
            <a:r>
              <a:t>Popular water models include </a:t>
            </a:r>
          </a:p>
          <a:p>
            <a:pPr lvl="1"/>
            <a:r>
              <a:t>SPC (simple point charge)</a:t>
            </a:r>
          </a:p>
          <a:p>
            <a:pPr lvl="1"/>
            <a:r>
              <a:t>TIP3P (transferable intermolecular potential with 3 points)</a:t>
            </a:r>
          </a:p>
          <a:p>
            <a:pPr lvl="1"/>
            <a:r>
              <a:t>OPC (Optimal point charge), to reproduce electrostatics of water</a:t>
            </a:r>
          </a:p>
          <a:p>
            <a:pPr/>
            <a:r>
              <a:t>These have LJ site for O and two charge sites.</a:t>
            </a:r>
          </a:p>
        </p:txBody>
      </p:sp>
      <p:sp>
        <p:nvSpPr>
          <p:cNvPr id="1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2" name="Group"/>
          <p:cNvGrpSpPr/>
          <p:nvPr/>
        </p:nvGrpSpPr>
        <p:grpSpPr>
          <a:xfrm>
            <a:off x="16511740" y="4620341"/>
            <a:ext cx="7617599" cy="8850266"/>
            <a:chOff x="-1176346" y="-786300"/>
            <a:chExt cx="7617597" cy="8850265"/>
          </a:xfrm>
        </p:grpSpPr>
        <p:pic>
          <p:nvPicPr>
            <p:cNvPr id="190" name="Image" descr="Image"/>
            <p:cNvPicPr>
              <a:picLocks noChangeAspect="1"/>
            </p:cNvPicPr>
            <p:nvPr/>
          </p:nvPicPr>
          <p:blipFill>
            <a:blip r:embed="rId3">
              <a:extLst/>
            </a:blip>
            <a:srcRect l="21326" t="0" r="0" b="0"/>
            <a:stretch>
              <a:fillRect/>
            </a:stretch>
          </p:blipFill>
          <p:spPr>
            <a:xfrm>
              <a:off x="-1176347" y="-786301"/>
              <a:ext cx="7617598" cy="8353761"/>
            </a:xfrm>
            <a:prstGeom prst="rect">
              <a:avLst/>
            </a:prstGeom>
            <a:ln w="12700" cap="flat">
              <a:noFill/>
              <a:miter lim="400000"/>
            </a:ln>
            <a:effectLst/>
          </p:spPr>
        </p:pic>
        <p:sp>
          <p:nvSpPr>
            <p:cNvPr id="191" name="Jo S, Kim T, Im W (2007)"/>
            <p:cNvSpPr txBox="1"/>
            <p:nvPr/>
          </p:nvSpPr>
          <p:spPr>
            <a:xfrm>
              <a:off x="1556683" y="7705190"/>
              <a:ext cx="2151559"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Jo S, Kim T, Im W (2007)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8">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88">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1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88">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88">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88">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88">
                                            <p:txEl>
                                              <p:pRg st="6" end="6"/>
                                            </p:txEl>
                                          </p:spTgt>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1" fill="hold">
                                  <p:stCondLst>
                                    <p:cond delay="0"/>
                                  </p:stCondLst>
                                  <p:iterate type="el" backwards="0">
                                    <p:tmAbs val="0"/>
                                  </p:iterate>
                                  <p:childTnLst>
                                    <p:set>
                                      <p:cBhvr>
                                        <p:cTn id="27" fill="hold"/>
                                        <p:tgtEl>
                                          <p:spTgt spid="18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88"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6" name="Group"/>
          <p:cNvGrpSpPr/>
          <p:nvPr/>
        </p:nvGrpSpPr>
        <p:grpSpPr>
          <a:xfrm>
            <a:off x="16608085" y="0"/>
            <a:ext cx="6927577" cy="13698735"/>
            <a:chOff x="0" y="0"/>
            <a:chExt cx="6927576" cy="13698734"/>
          </a:xfrm>
        </p:grpSpPr>
        <p:pic>
          <p:nvPicPr>
            <p:cNvPr id="194" name="Image" descr="Image"/>
            <p:cNvPicPr>
              <a:picLocks noChangeAspect="1"/>
            </p:cNvPicPr>
            <p:nvPr/>
          </p:nvPicPr>
          <p:blipFill>
            <a:blip r:embed="rId2">
              <a:extLst/>
            </a:blip>
            <a:stretch>
              <a:fillRect/>
            </a:stretch>
          </p:blipFill>
          <p:spPr>
            <a:xfrm>
              <a:off x="0" y="0"/>
              <a:ext cx="6927577" cy="13338293"/>
            </a:xfrm>
            <a:prstGeom prst="rect">
              <a:avLst/>
            </a:prstGeom>
            <a:ln w="12700" cap="flat">
              <a:noFill/>
              <a:miter lim="400000"/>
            </a:ln>
            <a:effectLst/>
          </p:spPr>
        </p:pic>
        <p:sp>
          <p:nvSpPr>
            <p:cNvPr id="195" name="Bureau HR, Merz DR Jr, Hershkovits E, Quirk S, Hernandez R (2015)"/>
            <p:cNvSpPr txBox="1"/>
            <p:nvPr/>
          </p:nvSpPr>
          <p:spPr>
            <a:xfrm>
              <a:off x="677040" y="13339959"/>
              <a:ext cx="5573497"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Bureau HR, Merz DR Jr, Hershkovits E, Quirk S, Hernandez R (2015)</a:t>
              </a:r>
            </a:p>
          </p:txBody>
        </p:sp>
      </p:grpSp>
      <p:sp>
        <p:nvSpPr>
          <p:cNvPr id="197" name="Solvent can make up a large fraction of atoms in a system and can dampen motions in a molecular simulation…"/>
          <p:cNvSpPr txBox="1"/>
          <p:nvPr>
            <p:ph type="body" idx="1"/>
          </p:nvPr>
        </p:nvSpPr>
        <p:spPr>
          <a:xfrm>
            <a:off x="635000" y="3175000"/>
            <a:ext cx="15244146" cy="9842500"/>
          </a:xfrm>
          <a:prstGeom prst="rect">
            <a:avLst/>
          </a:prstGeom>
        </p:spPr>
        <p:txBody>
          <a:bodyPr/>
          <a:lstStyle/>
          <a:p>
            <a:pPr marL="549451" indent="-549451" defTabSz="731162">
              <a:defRPr sz="4450"/>
            </a:pPr>
            <a:r>
              <a:t>Solvent can make up a large fraction of atoms in a system and can dampen motions in a molecular simulation</a:t>
            </a:r>
          </a:p>
          <a:p>
            <a:pPr marL="549451" indent="-549451" defTabSz="731162">
              <a:defRPr sz="4450"/>
            </a:pPr>
          </a:p>
          <a:p>
            <a:pPr marL="549451" indent="-549451" defTabSz="731162">
              <a:defRPr sz="4450"/>
            </a:pPr>
            <a:r>
              <a:t>Explicit solvent - 3D positions are modeled in the system</a:t>
            </a:r>
          </a:p>
          <a:p>
            <a:pPr marL="549451" indent="-549451" defTabSz="731162">
              <a:defRPr sz="4450"/>
            </a:pPr>
            <a:r>
              <a:t>Implicit solvent - </a:t>
            </a:r>
            <a:r>
              <a:rPr u="sng"/>
              <a:t>effects</a:t>
            </a:r>
            <a:r>
              <a:t> of solvent are modeled.</a:t>
            </a:r>
          </a:p>
          <a:p>
            <a:pPr marL="549451" indent="-549451" defTabSz="731162">
              <a:defRPr sz="4450"/>
            </a:pPr>
          </a:p>
          <a:p>
            <a:pPr marL="549451" indent="-549451" defTabSz="731162">
              <a:defRPr sz="4450"/>
            </a:pPr>
            <a:r>
              <a:t>Two popular models are Poisson-Boltzmann Surface Area (PB/SA) and Generalized Born Surface Area (GB/SA)</a:t>
            </a:r>
          </a:p>
          <a:p>
            <a:pPr lvl="1" marL="945056" indent="-549451" defTabSz="731162">
              <a:defRPr sz="4450"/>
            </a:pPr>
            <a:r>
              <a:t>Poisson-Boltzmann equation used to describe </a:t>
            </a:r>
            <a:r>
              <a:rPr u="sng"/>
              <a:t>electrostatic</a:t>
            </a:r>
            <a:r>
              <a:t> energy of inserting charges into solvent. Generalized Born approximates PB.</a:t>
            </a:r>
          </a:p>
          <a:p>
            <a:pPr lvl="1" marL="945056" indent="-549451" defTabSz="731162">
              <a:defRPr sz="4450"/>
            </a:pPr>
            <a:r>
              <a:t>Nonpolar cavity formation energy based on surface tension x surface area of solute.</a:t>
            </a:r>
          </a:p>
        </p:txBody>
      </p:sp>
      <p:sp>
        <p:nvSpPr>
          <p:cNvPr id="198" name="Implicit Solvent"/>
          <p:cNvSpPr txBox="1"/>
          <p:nvPr>
            <p:ph type="title"/>
          </p:nvPr>
        </p:nvSpPr>
        <p:spPr>
          <a:prstGeom prst="rect">
            <a:avLst/>
          </a:prstGeom>
        </p:spPr>
        <p:txBody>
          <a:bodyPr/>
          <a:lstStyle/>
          <a:p>
            <a:pPr/>
            <a:r>
              <a:t>Implicit Solvent</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9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197">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197">
                                            <p:txEl>
                                              <p:pRg st="3" end="3"/>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2" fill="hold">
                                  <p:stCondLst>
                                    <p:cond delay="0"/>
                                  </p:stCondLst>
                                  <p:iterate type="el" backwards="0">
                                    <p:tmAbs val="0"/>
                                  </p:iterate>
                                  <p:childTnLst>
                                    <p:set>
                                      <p:cBhvr>
                                        <p:cTn id="21" fill="hold"/>
                                        <p:tgtEl>
                                          <p:spTgt spid="196"/>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19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97">
                                            <p:txEl>
                                              <p:pRg st="5" end="5"/>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197">
                                            <p:txEl>
                                              <p:pRg st="6" end="6"/>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19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97" grpId="1"/>
      <p:bldP build="whole" bldLvl="1" animBg="1" rev="0" advAuto="0" spid="196"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Periodic Boundary Conditions"/>
          <p:cNvSpPr txBox="1"/>
          <p:nvPr>
            <p:ph type="title"/>
          </p:nvPr>
        </p:nvSpPr>
        <p:spPr>
          <a:prstGeom prst="rect">
            <a:avLst/>
          </a:prstGeom>
        </p:spPr>
        <p:txBody>
          <a:bodyPr/>
          <a:lstStyle/>
          <a:p>
            <a:pPr/>
            <a:r>
              <a:t>Periodic Boundary Conditions</a:t>
            </a:r>
          </a:p>
        </p:txBody>
      </p:sp>
      <p:sp>
        <p:nvSpPr>
          <p:cNvPr id="202" name="To mitigate boundary effects, unit cell assumed to be surrounded by infinite number of identical copies…"/>
          <p:cNvSpPr txBox="1"/>
          <p:nvPr>
            <p:ph type="body" idx="1"/>
          </p:nvPr>
        </p:nvSpPr>
        <p:spPr>
          <a:xfrm>
            <a:off x="635000" y="3175000"/>
            <a:ext cx="14354679" cy="9842500"/>
          </a:xfrm>
          <a:prstGeom prst="rect">
            <a:avLst/>
          </a:prstGeom>
        </p:spPr>
        <p:txBody>
          <a:bodyPr/>
          <a:lstStyle/>
          <a:p>
            <a:pPr marL="598840" indent="-598840" defTabSz="796885">
              <a:defRPr sz="4850"/>
            </a:pPr>
            <a:r>
              <a:t>To mitigate boundary effects, unit cell assumed to be surrounded by infinite number of identical copies</a:t>
            </a:r>
          </a:p>
          <a:p>
            <a:pPr lvl="1" marL="1030005" indent="-598840" defTabSz="796885">
              <a:defRPr sz="4850"/>
            </a:pPr>
            <a:r>
              <a:t>Particles that pass through boundary reappear on the other side</a:t>
            </a:r>
          </a:p>
          <a:p>
            <a:pPr lvl="1" marL="1030005" indent="-598840" defTabSz="796885">
              <a:defRPr sz="4850"/>
            </a:pPr>
            <a:r>
              <a:t>Particles usually interact with closest image (minimum image convention)</a:t>
            </a:r>
          </a:p>
          <a:p>
            <a:pPr marL="598840" indent="-598840" defTabSz="796885">
              <a:defRPr sz="4850"/>
            </a:pPr>
          </a:p>
          <a:p>
            <a:pPr marL="598840" indent="-598840" defTabSz="796885">
              <a:defRPr sz="4850"/>
            </a:pPr>
            <a:r>
              <a:t>PBC affects energy</a:t>
            </a:r>
          </a:p>
          <a:p>
            <a:pPr lvl="1" marL="1030005" indent="-598840" defTabSz="796885">
              <a:defRPr sz="4850"/>
            </a:pPr>
            <a:r>
              <a:t>Short-range electrostatics treated by Coulomb’s law</a:t>
            </a:r>
          </a:p>
          <a:p>
            <a:pPr lvl="1" marL="1030005" indent="-598840" defTabSz="796885">
              <a:defRPr sz="4850"/>
            </a:pPr>
            <a:r>
              <a:t>Long-range electrostatics treated by Ewald sum</a:t>
            </a:r>
          </a:p>
        </p:txBody>
      </p:sp>
      <p:sp>
        <p:nvSpPr>
          <p:cNvPr id="2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4" name="Image" descr="Image"/>
          <p:cNvPicPr>
            <a:picLocks noChangeAspect="1"/>
          </p:cNvPicPr>
          <p:nvPr/>
        </p:nvPicPr>
        <p:blipFill>
          <a:blip r:embed="rId2">
            <a:extLst/>
          </a:blip>
          <a:stretch>
            <a:fillRect/>
          </a:stretch>
        </p:blipFill>
        <p:spPr>
          <a:xfrm>
            <a:off x="15875000" y="4921250"/>
            <a:ext cx="6350000" cy="6350000"/>
          </a:xfrm>
          <a:prstGeom prst="rect">
            <a:avLst/>
          </a:prstGeom>
          <a:ln w="12700">
            <a:miter lim="400000"/>
          </a:ln>
        </p:spPr>
      </p:pic>
      <p:sp>
        <p:nvSpPr>
          <p:cNvPr id="205" name="https://lammpstube.com/2019/10/30/periodic-boundary-conditions/"/>
          <p:cNvSpPr txBox="1"/>
          <p:nvPr/>
        </p:nvSpPr>
        <p:spPr>
          <a:xfrm>
            <a:off x="16312591" y="11492120"/>
            <a:ext cx="5474818"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00"/>
            </a:lvl1pPr>
          </a:lstStyle>
          <a:p>
            <a:pPr/>
            <a:r>
              <a:t>https://lammpstube.com/2019/10/30/periodic-boundary-conditions/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02">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02">
                                            <p:txEl>
                                              <p:pRg st="2" end="2"/>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02">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202">
                                            <p:txEl>
                                              <p:pRg st="4" end="4"/>
                                            </p:txEl>
                                          </p:spTgt>
                                        </p:tgtEl>
                                        <p:attrNameLst>
                                          <p:attrName>style.visibility</p:attrName>
                                        </p:attrNameLst>
                                      </p:cBhvr>
                                      <p:to>
                                        <p:strVal val="visible"/>
                                      </p:to>
                                    </p:set>
                                  </p:childTnLst>
                                </p:cTn>
                              </p:par>
                              <p:par>
                                <p:cTn id="20" presetClass="entr" nodeType="withEffect" presetSubtype="0" presetID="1" grpId="1" fill="hold">
                                  <p:stCondLst>
                                    <p:cond delay="0"/>
                                  </p:stCondLst>
                                  <p:iterate type="el" backwards="0">
                                    <p:tmAbs val="0"/>
                                  </p:iterate>
                                  <p:childTnLst>
                                    <p:set>
                                      <p:cBhvr>
                                        <p:cTn id="21" fill="hold"/>
                                        <p:tgtEl>
                                          <p:spTgt spid="202">
                                            <p:txEl>
                                              <p:pRg st="5" end="5"/>
                                            </p:txEl>
                                          </p:spTgt>
                                        </p:tgtEl>
                                        <p:attrNameLst>
                                          <p:attrName>style.visibility</p:attrName>
                                        </p:attrNameLst>
                                      </p:cBhvr>
                                      <p:to>
                                        <p:strVal val="visible"/>
                                      </p:to>
                                    </p:set>
                                  </p:childTnLst>
                                </p:cTn>
                              </p:par>
                              <p:par>
                                <p:cTn id="22" presetClass="entr" nodeType="withEffect" presetSubtype="0" presetID="1" grpId="1" fill="hold">
                                  <p:stCondLst>
                                    <p:cond delay="0"/>
                                  </p:stCondLst>
                                  <p:iterate type="el" backwards="0">
                                    <p:tmAbs val="0"/>
                                  </p:iterate>
                                  <p:childTnLst>
                                    <p:set>
                                      <p:cBhvr>
                                        <p:cTn id="23" fill="hold"/>
                                        <p:tgtEl>
                                          <p:spTgt spid="20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02"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What are their limitations?"/>
          <p:cNvSpPr txBox="1"/>
          <p:nvPr>
            <p:ph type="title"/>
          </p:nvPr>
        </p:nvSpPr>
        <p:spPr>
          <a:prstGeom prst="rect">
            <a:avLst/>
          </a:prstGeom>
        </p:spPr>
        <p:txBody>
          <a:bodyPr/>
          <a:lstStyle/>
          <a:p>
            <a:pPr/>
            <a:r>
              <a:t>What are their limitations?</a:t>
            </a:r>
          </a:p>
        </p:txBody>
      </p:sp>
      <p:sp>
        <p:nvSpPr>
          <p:cNvPr id="208" name="Potential energy less accurate than quantum mechanics. Based on Tian 2020, some key approximations are that…"/>
          <p:cNvSpPr txBox="1"/>
          <p:nvPr>
            <p:ph type="body" idx="1"/>
          </p:nvPr>
        </p:nvSpPr>
        <p:spPr>
          <a:prstGeom prst="rect">
            <a:avLst/>
          </a:prstGeom>
        </p:spPr>
        <p:txBody>
          <a:bodyPr/>
          <a:lstStyle/>
          <a:p>
            <a:pPr/>
            <a:r>
              <a:t>Potential energy less accurate than quantum mechanics. Based on Tian 2020, some key approximations are that</a:t>
            </a:r>
          </a:p>
          <a:p>
            <a:pPr lvl="1"/>
            <a:r>
              <a:t>Bonded terms are independent and additive</a:t>
            </a:r>
          </a:p>
          <a:p>
            <a:pPr lvl="1"/>
            <a:r>
              <a:t>Parameters are transferrable between molecules (e.g. from small organic molecules to proteins)</a:t>
            </a:r>
          </a:p>
          <a:p>
            <a:pPr lvl="1"/>
            <a:r>
              <a:t>“The relative scarceness of experimental data compared to the number of parameters in the FF leaves the empirical fitting problem severely underconstrained.”</a:t>
            </a:r>
          </a:p>
          <a:p>
            <a:pPr/>
            <a:r>
              <a:t>Cannot model bond formation or breaking</a:t>
            </a:r>
          </a:p>
          <a:p>
            <a:pPr/>
            <a:r>
              <a:t>Popular fixed-charged force fields do not account for polarization</a:t>
            </a:r>
          </a:p>
        </p:txBody>
      </p:sp>
      <p:sp>
        <p:nvSpPr>
          <p:cNvPr id="2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0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0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References"/>
          <p:cNvSpPr txBox="1"/>
          <p:nvPr>
            <p:ph type="title"/>
          </p:nvPr>
        </p:nvSpPr>
        <p:spPr>
          <a:prstGeom prst="rect">
            <a:avLst/>
          </a:prstGeom>
        </p:spPr>
        <p:txBody>
          <a:bodyPr/>
          <a:lstStyle/>
          <a:p>
            <a:pPr/>
            <a:r>
              <a:t>References</a:t>
            </a:r>
          </a:p>
        </p:txBody>
      </p:sp>
      <p:sp>
        <p:nvSpPr>
          <p:cNvPr id="212" name="Durrant, J. D.; McCammon, J. A. Molecular Dynamics Simulations and Drug Discovery. BMC Biol 2011, 9 (1), 71. https://doi.org/10.1186/1741-7007-9-71, adapted under the CC BY 2.0 license.…"/>
          <p:cNvSpPr txBox="1"/>
          <p:nvPr>
            <p:ph type="body" idx="1"/>
          </p:nvPr>
        </p:nvSpPr>
        <p:spPr>
          <a:prstGeom prst="rect">
            <a:avLst/>
          </a:prstGeom>
        </p:spPr>
        <p:txBody>
          <a:bodyPr/>
          <a:lstStyle/>
          <a:p>
            <a:pPr marL="537104" indent="-537104" defTabSz="714732">
              <a:defRPr sz="4350"/>
            </a:pPr>
            <a:r>
              <a:t>Durrant, J. D.; McCammon, J. A. Molecular Dynamics Simulations and Drug Discovery. BMC Biol 2011, 9 (1), 71. </a:t>
            </a:r>
            <a:r>
              <a:rPr u="sng">
                <a:hlinkClick r:id="rId2" invalidUrl="" action="" tgtFrame="" tooltip="" history="1" highlightClick="0" endSnd="0"/>
              </a:rPr>
              <a:t>https://doi.org/10.1186/1741-7007-9-71</a:t>
            </a:r>
            <a:r>
              <a:t>, adapted under the </a:t>
            </a:r>
            <a:r>
              <a:rPr u="sng">
                <a:hlinkClick r:id="rId3" invalidUrl="" action="" tgtFrame="" tooltip="" history="1" highlightClick="0" endSnd="0"/>
              </a:rPr>
              <a:t>CC BY 2.0 license</a:t>
            </a:r>
            <a:r>
              <a:t>.</a:t>
            </a:r>
          </a:p>
          <a:p>
            <a:pPr marL="537104" indent="-537104" defTabSz="714732">
              <a:defRPr sz="4350"/>
            </a:pPr>
            <a:r>
              <a:t>Jo S, Kim T, Im W (2007) Automated Builder and Database of Protein/Membrane Complexes for Molecular Dynamics Simulations. PLoS ONE 2(9): e880. </a:t>
            </a:r>
            <a:r>
              <a:rPr u="sng">
                <a:hlinkClick r:id="rId4" invalidUrl="" action="" tgtFrame="" tooltip="" history="1" highlightClick="0" endSnd="0"/>
              </a:rPr>
              <a:t>https://doi.org/10.1371/journal.pone.0000880</a:t>
            </a:r>
            <a:r>
              <a:t>, adapted under the </a:t>
            </a:r>
            <a:r>
              <a:rPr u="sng">
                <a:hlinkClick r:id="rId5" invalidUrl="" action="" tgtFrame="" tooltip="" history="1" highlightClick="0" endSnd="0"/>
              </a:rPr>
              <a:t>CC BY 4.0 license</a:t>
            </a:r>
            <a:r>
              <a:t>.</a:t>
            </a:r>
          </a:p>
          <a:p>
            <a:pPr marL="537104" indent="-537104" defTabSz="714732">
              <a:defRPr sz="4350"/>
            </a:pPr>
            <a:r>
              <a:t>Bureau HR, Merz DR Jr, Hershkovits E, Quirk S, Hernandez R (2015) Constrained Unfolding of a Helical Peptide: Implicit versus Explicit Solvents. PLoS ONE 10(5): e0127034. </a:t>
            </a:r>
            <a:r>
              <a:rPr u="sng">
                <a:hlinkClick r:id="rId6" invalidUrl="" action="" tgtFrame="" tooltip="" history="1" highlightClick="0" endSnd="0"/>
              </a:rPr>
              <a:t>https://doi.org/10.1371/journal.pone.0127034</a:t>
            </a:r>
            <a:r>
              <a:t>, adapted under the </a:t>
            </a:r>
            <a:r>
              <a:rPr u="sng">
                <a:hlinkClick r:id="rId5" invalidUrl="" action="" tgtFrame="" tooltip="" history="1" highlightClick="0" endSnd="0"/>
              </a:rPr>
              <a:t>CC BY 4.0 license</a:t>
            </a:r>
            <a:r>
              <a:t>.</a:t>
            </a:r>
          </a:p>
          <a:p>
            <a:pPr marL="537104" indent="-537104" defTabSz="714732">
              <a:defRPr sz="4350"/>
            </a:pPr>
            <a:r>
              <a:t>Tian, C.; Kasavajhala, K.; Belfon, K. A. A.; Raguette, L.; Huang, H.; Migues, A. N.; Bickel, J.; Wang, Y.; Pincay, J.; Wu, Q.; Simmerling, C. Ff19SB: Amino-Acid-Specific Protein Backbone Parameters Trained against Quantum Mechanics Energy Surfaces in Solution. J. Chem. Theory Comput. 2020, 16 (1), 528–552. </a:t>
            </a:r>
            <a:r>
              <a:rPr u="sng">
                <a:hlinkClick r:id="rId7" invalidUrl="" action="" tgtFrame="" tooltip="" history="1" highlightClick="0" endSnd="0"/>
              </a:rPr>
              <a:t>https://doi.org/10.1021/acs.jctc.9b00591</a:t>
            </a:r>
            <a:r>
              <a:t>.</a:t>
            </a:r>
          </a:p>
        </p:txBody>
      </p:sp>
      <p:sp>
        <p:nvSpPr>
          <p:cNvPr id="2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Final Project"/>
          <p:cNvSpPr txBox="1"/>
          <p:nvPr>
            <p:ph type="title"/>
          </p:nvPr>
        </p:nvSpPr>
        <p:spPr>
          <a:prstGeom prst="rect">
            <a:avLst/>
          </a:prstGeom>
        </p:spPr>
        <p:txBody>
          <a:bodyPr/>
          <a:lstStyle/>
          <a:p>
            <a:pPr/>
            <a:r>
              <a:t>Final Project</a:t>
            </a:r>
          </a:p>
        </p:txBody>
      </p:sp>
      <p:sp>
        <p:nvSpPr>
          <p:cNvPr id="216" name="Overview https://daveminh.github.io/Chem456-2024F/assignments/…"/>
          <p:cNvSpPr txBox="1"/>
          <p:nvPr>
            <p:ph type="body" idx="1"/>
          </p:nvPr>
        </p:nvSpPr>
        <p:spPr>
          <a:prstGeom prst="rect">
            <a:avLst/>
          </a:prstGeom>
        </p:spPr>
        <p:txBody>
          <a:bodyPr/>
          <a:lstStyle/>
          <a:p>
            <a:pPr/>
            <a:r>
              <a:t>Overview </a:t>
            </a:r>
            <a:r>
              <a:rPr u="sng">
                <a:hlinkClick r:id="rId2" invalidUrl="" action="" tgtFrame="" tooltip="" history="1" highlightClick="0" endSnd="0"/>
              </a:rPr>
              <a:t>https://daveminh.github.io/Chem456-2024F/assignments/</a:t>
            </a:r>
          </a:p>
          <a:p>
            <a:pPr/>
            <a:r>
              <a:t>Team meeting</a:t>
            </a:r>
          </a:p>
          <a:p>
            <a:pPr lvl="1"/>
            <a:r>
              <a:t>Q&amp;A with target presenter</a:t>
            </a:r>
          </a:p>
          <a:p>
            <a:pPr lvl="1"/>
            <a:r>
              <a:t>Brainstorm possible project goals</a:t>
            </a:r>
          </a:p>
          <a:p>
            <a:pPr lvl="1"/>
            <a:r>
              <a:t>Discuss feasibility of ideas with me</a:t>
            </a:r>
          </a:p>
        </p:txBody>
      </p:sp>
      <p:sp>
        <p:nvSpPr>
          <p:cNvPr id="2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Molecular Mechanics Force Fields"/>
          <p:cNvSpPr txBox="1"/>
          <p:nvPr>
            <p:ph type="title"/>
          </p:nvPr>
        </p:nvSpPr>
        <p:spPr>
          <a:prstGeom prst="rect">
            <a:avLst/>
          </a:prstGeom>
        </p:spPr>
        <p:txBody>
          <a:bodyPr/>
          <a:lstStyle/>
          <a:p>
            <a:pPr/>
            <a:r>
              <a:t>Molecular Mechanics Force Fields</a:t>
            </a:r>
          </a:p>
        </p:txBody>
      </p:sp>
      <p:sp>
        <p:nvSpPr>
          <p:cNvPr id="134"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What are molecular mechanics force fields?"/>
          <p:cNvSpPr txBox="1"/>
          <p:nvPr>
            <p:ph type="title"/>
          </p:nvPr>
        </p:nvSpPr>
        <p:spPr>
          <a:prstGeom prst="rect">
            <a:avLst/>
          </a:prstGeom>
        </p:spPr>
        <p:txBody>
          <a:bodyPr/>
          <a:lstStyle>
            <a:lvl1pPr defTabSz="632579">
              <a:defRPr sz="8624"/>
            </a:lvl1pPr>
          </a:lstStyle>
          <a:p>
            <a:pPr/>
            <a:r>
              <a:t>What are molecular mechanics force fields?</a:t>
            </a:r>
          </a:p>
        </p:txBody>
      </p:sp>
      <p:sp>
        <p:nvSpPr>
          <p:cNvPr id="137" name="E(x) - an equation describing the energy of a configuration of particles…"/>
          <p:cNvSpPr txBox="1"/>
          <p:nvPr>
            <p:ph type="body" idx="1"/>
          </p:nvPr>
        </p:nvSpPr>
        <p:spPr>
          <a:xfrm>
            <a:off x="635000" y="3175000"/>
            <a:ext cx="15239011" cy="9842500"/>
          </a:xfrm>
          <a:prstGeom prst="rect">
            <a:avLst/>
          </a:prstGeom>
        </p:spPr>
        <p:txBody>
          <a:bodyPr/>
          <a:lstStyle/>
          <a:p>
            <a:pPr/>
            <a:r>
              <a:rPr b="1">
                <a:latin typeface="+mj-lt"/>
                <a:ea typeface="+mj-ea"/>
                <a:cs typeface="+mj-cs"/>
                <a:sym typeface="Helvetica"/>
              </a:rPr>
              <a:t>E(x)</a:t>
            </a:r>
            <a:r>
              <a:t> - an equation describing the energy of a configuration of particles</a:t>
            </a:r>
          </a:p>
          <a:p>
            <a:pPr/>
          </a:p>
          <a:p>
            <a:pPr/>
            <a:r>
              <a:t>Input: positions of particles in a system</a:t>
            </a:r>
          </a:p>
          <a:p>
            <a:pPr lvl="1"/>
            <a:r>
              <a:t>particles are usually atoms, but can be</a:t>
            </a:r>
          </a:p>
          <a:p>
            <a:pPr lvl="2"/>
            <a:r>
              <a:t>collections of atoms (e.g. amino acid) in coarse-grained force fields</a:t>
            </a:r>
          </a:p>
          <a:p>
            <a:pPr lvl="2"/>
            <a:r>
              <a:t>electrons pairs in a Drude oscillator model</a:t>
            </a:r>
          </a:p>
          <a:p>
            <a:pPr/>
          </a:p>
          <a:p>
            <a:pPr/>
            <a:r>
              <a:t>Output: potential energy</a:t>
            </a:r>
          </a:p>
        </p:txBody>
      </p:sp>
      <p:sp>
        <p:nvSpPr>
          <p:cNvPr id="138"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1" name="Group"/>
          <p:cNvGrpSpPr/>
          <p:nvPr/>
        </p:nvGrpSpPr>
        <p:grpSpPr>
          <a:xfrm>
            <a:off x="15240000" y="4209072"/>
            <a:ext cx="8128000" cy="3929431"/>
            <a:chOff x="0" y="0"/>
            <a:chExt cx="8128000" cy="3929429"/>
          </a:xfrm>
        </p:grpSpPr>
        <p:pic>
          <p:nvPicPr>
            <p:cNvPr id="139" name="1R6_400x1000_NUTS.jpg" descr="1R6_400x1000_NUTS.jpg"/>
            <p:cNvPicPr>
              <a:picLocks noChangeAspect="1"/>
            </p:cNvPicPr>
            <p:nvPr/>
          </p:nvPicPr>
          <p:blipFill>
            <a:blip r:embed="rId2">
              <a:extLst/>
            </a:blip>
            <a:stretch>
              <a:fillRect/>
            </a:stretch>
          </p:blipFill>
          <p:spPr>
            <a:xfrm>
              <a:off x="0" y="0"/>
              <a:ext cx="8128000" cy="3929430"/>
            </a:xfrm>
            <a:prstGeom prst="rect">
              <a:avLst/>
            </a:prstGeom>
            <a:ln w="12700" cap="flat">
              <a:noFill/>
              <a:miter lim="400000"/>
            </a:ln>
            <a:effectLst/>
          </p:spPr>
        </p:pic>
        <p:sp>
          <p:nvSpPr>
            <p:cNvPr id="140" name="Configurations of an organic molecule"/>
            <p:cNvSpPr txBox="1"/>
            <p:nvPr/>
          </p:nvSpPr>
          <p:spPr>
            <a:xfrm>
              <a:off x="574972" y="3287569"/>
              <a:ext cx="6978056"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DCDEE0"/>
                  </a:solidFill>
                </a:defRPr>
              </a:lvl1pPr>
            </a:lstStyle>
            <a:p>
              <a:pPr/>
              <a:r>
                <a:t>Configurations of an organic molecule</a:t>
              </a:r>
            </a:p>
          </p:txBody>
        </p:sp>
      </p:grpSp>
      <p:grpSp>
        <p:nvGrpSpPr>
          <p:cNvPr id="144" name="Group"/>
          <p:cNvGrpSpPr/>
          <p:nvPr/>
        </p:nvGrpSpPr>
        <p:grpSpPr>
          <a:xfrm>
            <a:off x="15240000" y="8334464"/>
            <a:ext cx="8128000" cy="4470401"/>
            <a:chOff x="0" y="0"/>
            <a:chExt cx="8128000" cy="4470400"/>
          </a:xfrm>
        </p:grpSpPr>
        <p:pic>
          <p:nvPicPr>
            <p:cNvPr id="142" name="MD of NaNQR.png" descr="MD of NaNQR.png"/>
            <p:cNvPicPr>
              <a:picLocks noChangeAspect="1"/>
            </p:cNvPicPr>
            <p:nvPr/>
          </p:nvPicPr>
          <p:blipFill>
            <a:blip r:embed="rId3">
              <a:extLst/>
            </a:blip>
            <a:stretch>
              <a:fillRect/>
            </a:stretch>
          </p:blipFill>
          <p:spPr>
            <a:xfrm>
              <a:off x="0" y="0"/>
              <a:ext cx="8128000" cy="4470400"/>
            </a:xfrm>
            <a:prstGeom prst="rect">
              <a:avLst/>
            </a:prstGeom>
            <a:ln w="12700" cap="flat">
              <a:noFill/>
              <a:miter lim="400000"/>
            </a:ln>
            <a:effectLst/>
          </p:spPr>
        </p:pic>
        <p:sp>
          <p:nvSpPr>
            <p:cNvPr id="143" name="NaNQR in a membrane"/>
            <p:cNvSpPr txBox="1"/>
            <p:nvPr/>
          </p:nvSpPr>
          <p:spPr>
            <a:xfrm>
              <a:off x="1863129" y="3825260"/>
              <a:ext cx="4401742"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DCDEE0"/>
                  </a:solidFill>
                </a:defRPr>
              </a:lvl1pPr>
            </a:lstStyle>
            <a:p>
              <a:pPr/>
              <a:r>
                <a:t>NaNQR in a membrane</a:t>
              </a:r>
            </a:p>
          </p:txBody>
        </p:sp>
      </p:grpSp>
      <p:sp>
        <p:nvSpPr>
          <p:cNvPr id="145" name="Some systems described by molecular mechanics"/>
          <p:cNvSpPr txBox="1"/>
          <p:nvPr/>
        </p:nvSpPr>
        <p:spPr>
          <a:xfrm>
            <a:off x="14720193" y="3387635"/>
            <a:ext cx="9167615"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Some systems described by molecular mechanics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3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3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137">
                                            <p:txEl>
                                              <p:pRg st="2" end="2"/>
                                            </p:txEl>
                                          </p:spTgt>
                                        </p:tgtEl>
                                        <p:attrNameLst>
                                          <p:attrName>style.visibility</p:attrName>
                                        </p:attrNameLst>
                                      </p:cBhvr>
                                      <p:to>
                                        <p:strVal val="visible"/>
                                      </p:to>
                                    </p:set>
                                  </p:childTnLst>
                                </p:cTn>
                              </p:par>
                              <p:par>
                                <p:cTn id="16" presetClass="entr" nodeType="withEffect" presetSubtype="0" presetID="1" grpId="1" fill="hold">
                                  <p:stCondLst>
                                    <p:cond delay="0"/>
                                  </p:stCondLst>
                                  <p:iterate type="el" backwards="0">
                                    <p:tmAbs val="0"/>
                                  </p:iterate>
                                  <p:childTnLst>
                                    <p:set>
                                      <p:cBhvr>
                                        <p:cTn id="17" fill="hold"/>
                                        <p:tgtEl>
                                          <p:spTgt spid="137">
                                            <p:txEl>
                                              <p:pRg st="3" end="3"/>
                                            </p:txEl>
                                          </p:spTgt>
                                        </p:tgtEl>
                                        <p:attrNameLst>
                                          <p:attrName>style.visibility</p:attrName>
                                        </p:attrNameLst>
                                      </p:cBhvr>
                                      <p:to>
                                        <p:strVal val="visible"/>
                                      </p:to>
                                    </p:set>
                                  </p:childTnLst>
                                </p:cTn>
                              </p:par>
                              <p:par>
                                <p:cTn id="18" presetClass="entr" nodeType="withEffect" presetSubtype="0" presetID="1" grpId="1" fill="hold">
                                  <p:stCondLst>
                                    <p:cond delay="0"/>
                                  </p:stCondLst>
                                  <p:iterate type="el" backwards="0">
                                    <p:tmAbs val="0"/>
                                  </p:iterate>
                                  <p:childTnLst>
                                    <p:set>
                                      <p:cBhvr>
                                        <p:cTn id="19" fill="hold"/>
                                        <p:tgtEl>
                                          <p:spTgt spid="137">
                                            <p:txEl>
                                              <p:pRg st="4" end="4"/>
                                            </p:txEl>
                                          </p:spTgt>
                                        </p:tgtEl>
                                        <p:attrNameLst>
                                          <p:attrName>style.visibility</p:attrName>
                                        </p:attrNameLst>
                                      </p:cBhvr>
                                      <p:to>
                                        <p:strVal val="visible"/>
                                      </p:to>
                                    </p:set>
                                  </p:childTnLst>
                                </p:cTn>
                              </p:par>
                              <p:par>
                                <p:cTn id="20" presetClass="entr" nodeType="withEffect" presetSubtype="0" presetID="1" grpId="1" fill="hold">
                                  <p:stCondLst>
                                    <p:cond delay="0"/>
                                  </p:stCondLst>
                                  <p:iterate type="el" backwards="0">
                                    <p:tmAbs val="0"/>
                                  </p:iterate>
                                  <p:childTnLst>
                                    <p:set>
                                      <p:cBhvr>
                                        <p:cTn id="21" fill="hold"/>
                                        <p:tgtEl>
                                          <p:spTgt spid="137">
                                            <p:txEl>
                                              <p:pRg st="5" end="5"/>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13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3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37"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How are they useful?"/>
          <p:cNvSpPr txBox="1"/>
          <p:nvPr>
            <p:ph type="title"/>
          </p:nvPr>
        </p:nvSpPr>
        <p:spPr>
          <a:prstGeom prst="rect">
            <a:avLst/>
          </a:prstGeom>
        </p:spPr>
        <p:txBody>
          <a:bodyPr/>
          <a:lstStyle/>
          <a:p>
            <a:pPr/>
            <a:r>
              <a:t>How are they useful?</a:t>
            </a:r>
          </a:p>
        </p:txBody>
      </p:sp>
      <p:sp>
        <p:nvSpPr>
          <p:cNvPr id="148" name="Energy optimization provides reasonable structures…"/>
          <p:cNvSpPr txBox="1"/>
          <p:nvPr>
            <p:ph type="body" idx="1"/>
          </p:nvPr>
        </p:nvSpPr>
        <p:spPr>
          <a:xfrm>
            <a:off x="635000" y="3175000"/>
            <a:ext cx="15242872" cy="9842500"/>
          </a:xfrm>
          <a:prstGeom prst="rect">
            <a:avLst/>
          </a:prstGeom>
        </p:spPr>
        <p:txBody>
          <a:bodyPr/>
          <a:lstStyle/>
          <a:p>
            <a:pPr/>
            <a:r>
              <a:t>Energy optimization provides reasonable structures</a:t>
            </a:r>
          </a:p>
          <a:p>
            <a:pPr lvl="1"/>
            <a:r>
              <a:t>Helpful for building models that fit to experiment. AMBER (Assisted Model Building with Energy Refinement) is a popular force field.</a:t>
            </a:r>
          </a:p>
          <a:p>
            <a:pPr lvl="1"/>
            <a:r>
              <a:t>Basis for many scoring functions in molecular docking.</a:t>
            </a:r>
          </a:p>
          <a:p>
            <a:pPr/>
            <a:r>
              <a:t>Gradients are helpful for optimization and to calculate forces in molecular dynamics simulations</a:t>
            </a:r>
          </a:p>
          <a:p>
            <a:pPr/>
            <a:r>
              <a:t>According to the Boltzmann distribution, energies specify probabilities, </a:t>
            </a:r>
            <a14:m>
              <m:oMath>
                <m:r>
                  <a:rPr xmlns:a="http://schemas.openxmlformats.org/drawingml/2006/main" sz="6100" i="1">
                    <a:solidFill>
                      <a:srgbClr val="000000"/>
                    </a:solidFill>
                    <a:latin typeface="Cambria Math" panose="02040503050406030204" pitchFamily="18" charset="0"/>
                  </a:rPr>
                  <m:t>p</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x</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m:t>
                </m:r>
                <m:sSup>
                  <m:e>
                    <m:r>
                      <a:rPr xmlns:a="http://schemas.openxmlformats.org/drawingml/2006/main" sz="6100" i="1">
                        <a:solidFill>
                          <a:srgbClr val="000000"/>
                        </a:solidFill>
                        <a:latin typeface="Cambria Math" panose="02040503050406030204" pitchFamily="18" charset="0"/>
                      </a:rPr>
                      <m:t>e</m:t>
                    </m:r>
                  </m:e>
                  <m:sup>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β</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x</m:t>
                    </m:r>
                    <m:r>
                      <a:rPr xmlns:a="http://schemas.openxmlformats.org/drawingml/2006/main" sz="6100" i="1">
                        <a:solidFill>
                          <a:srgbClr val="000000"/>
                        </a:solidFill>
                        <a:latin typeface="Cambria Math" panose="02040503050406030204" pitchFamily="18" charset="0"/>
                      </a:rPr>
                      <m:t>)</m:t>
                    </m:r>
                  </m:sup>
                </m:sSup>
              </m:oMath>
            </a14:m>
            <a:r>
              <a:t>.</a:t>
            </a:r>
          </a:p>
        </p:txBody>
      </p:sp>
      <p:sp>
        <p:nvSpPr>
          <p:cNvPr id="14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0" name="Image" descr="Image"/>
          <p:cNvPicPr>
            <a:picLocks noChangeAspect="1"/>
          </p:cNvPicPr>
          <p:nvPr/>
        </p:nvPicPr>
        <p:blipFill>
          <a:blip r:embed="rId2">
            <a:extLst/>
          </a:blip>
          <a:stretch>
            <a:fillRect/>
          </a:stretch>
        </p:blipFill>
        <p:spPr>
          <a:xfrm>
            <a:off x="16509246" y="3967767"/>
            <a:ext cx="6350001" cy="825696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48">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4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4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48"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What are they made of?"/>
          <p:cNvSpPr txBox="1"/>
          <p:nvPr>
            <p:ph type="title"/>
          </p:nvPr>
        </p:nvSpPr>
        <p:spPr>
          <a:prstGeom prst="rect">
            <a:avLst/>
          </a:prstGeom>
        </p:spPr>
        <p:txBody>
          <a:bodyPr/>
          <a:lstStyle/>
          <a:p>
            <a:pPr/>
            <a:r>
              <a:t>What are they made of?</a:t>
            </a:r>
          </a:p>
        </p:txBody>
      </p:sp>
      <p:grpSp>
        <p:nvGrpSpPr>
          <p:cNvPr id="155" name="Group"/>
          <p:cNvGrpSpPr/>
          <p:nvPr/>
        </p:nvGrpSpPr>
        <p:grpSpPr>
          <a:xfrm>
            <a:off x="1181244" y="4068023"/>
            <a:ext cx="22021512" cy="4443833"/>
            <a:chOff x="0" y="0"/>
            <a:chExt cx="22021509" cy="4443831"/>
          </a:xfrm>
        </p:grpSpPr>
        <p:pic>
          <p:nvPicPr>
            <p:cNvPr id="153" name="Image" descr="Image"/>
            <p:cNvPicPr>
              <a:picLocks noChangeAspect="1"/>
            </p:cNvPicPr>
            <p:nvPr/>
          </p:nvPicPr>
          <p:blipFill>
            <a:blip r:embed="rId2">
              <a:extLst/>
            </a:blip>
            <a:stretch>
              <a:fillRect/>
            </a:stretch>
          </p:blipFill>
          <p:spPr>
            <a:xfrm>
              <a:off x="0" y="0"/>
              <a:ext cx="15323557" cy="4443832"/>
            </a:xfrm>
            <a:prstGeom prst="rect">
              <a:avLst/>
            </a:prstGeom>
            <a:ln w="12700" cap="flat">
              <a:noFill/>
              <a:miter lim="400000"/>
            </a:ln>
            <a:effectLst/>
          </p:spPr>
        </p:pic>
        <p:sp>
          <p:nvSpPr>
            <p:cNvPr id="154" name="From Figure 3 of…"/>
            <p:cNvSpPr txBox="1"/>
            <p:nvPr/>
          </p:nvSpPr>
          <p:spPr>
            <a:xfrm>
              <a:off x="16451964" y="1667878"/>
              <a:ext cx="5569546" cy="1108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From Figure 3 of </a:t>
              </a:r>
            </a:p>
            <a:p>
              <a:pPr/>
              <a:r>
                <a:t>Durant and McCammon, 2011</a:t>
              </a:r>
            </a:p>
          </p:txBody>
        </p:sp>
      </p:grpSp>
      <p:sp>
        <p:nvSpPr>
          <p:cNvPr id="156" name="The potential energy of a system can be divided into those caused by interactions between atoms that are chemically bonded to one another and those caused by interactions between atoms that are not bonded. Chemical bonds and atomic angles are modeled usi"/>
          <p:cNvSpPr txBox="1"/>
          <p:nvPr/>
        </p:nvSpPr>
        <p:spPr>
          <a:xfrm>
            <a:off x="83840" y="8571279"/>
            <a:ext cx="24216321" cy="352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The potential energy of a system can be divided into those caused by interactions between atoms that are chemically bonded to one another and those caused by interactions between atoms that are not bonded. Chemical bonds and atomic angles are modeled using simple springs, and dihedral angles (that is, rotations about a bond) are modeled using a sinusoidal function that approximates the energy differences between eclipsed and staggered conformations. Non-bonded forces arise due to van der Waals interactions, modeled using the Lennard-Jones potential, and charged (electrostatic) interactions, modeled using Coulomb's law.</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Taken from Figure 3 of Durrant &amp; McCammon, 2011.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4" name="Group 13"/>
          <p:cNvGrpSpPr/>
          <p:nvPr/>
        </p:nvGrpSpPr>
        <p:grpSpPr>
          <a:xfrm>
            <a:off x="10544701" y="2699340"/>
            <a:ext cx="13016422" cy="10537930"/>
            <a:chOff x="0" y="0"/>
            <a:chExt cx="13016420" cy="10537929"/>
          </a:xfrm>
        </p:grpSpPr>
        <p:grpSp>
          <p:nvGrpSpPr>
            <p:cNvPr id="162" name="Group 11"/>
            <p:cNvGrpSpPr/>
            <p:nvPr/>
          </p:nvGrpSpPr>
          <p:grpSpPr>
            <a:xfrm>
              <a:off x="0" y="-1"/>
              <a:ext cx="13016422" cy="10046040"/>
              <a:chOff x="0" y="0"/>
              <a:chExt cx="13016420" cy="10046038"/>
            </a:xfrm>
          </p:grpSpPr>
          <p:grpSp>
            <p:nvGrpSpPr>
              <p:cNvPr id="160" name="Group 9"/>
              <p:cNvGrpSpPr/>
              <p:nvPr/>
            </p:nvGrpSpPr>
            <p:grpSpPr>
              <a:xfrm>
                <a:off x="0" y="-1"/>
                <a:ext cx="13016422" cy="10000135"/>
                <a:chOff x="0" y="0"/>
                <a:chExt cx="13016420" cy="10000133"/>
              </a:xfrm>
            </p:grpSpPr>
            <p:pic>
              <p:nvPicPr>
                <p:cNvPr id="158" name="Picture 2" descr="Picture 2"/>
                <p:cNvPicPr>
                  <a:picLocks noChangeAspect="1"/>
                </p:cNvPicPr>
                <p:nvPr/>
              </p:nvPicPr>
              <p:blipFill>
                <a:blip r:embed="rId2">
                  <a:extLst/>
                </a:blip>
                <a:stretch>
                  <a:fillRect/>
                </a:stretch>
              </p:blipFill>
              <p:spPr>
                <a:xfrm>
                  <a:off x="0" y="0"/>
                  <a:ext cx="12875529" cy="10000134"/>
                </a:xfrm>
                <a:prstGeom prst="rect">
                  <a:avLst/>
                </a:prstGeom>
                <a:ln w="12700" cap="flat">
                  <a:noFill/>
                  <a:miter lim="400000"/>
                </a:ln>
                <a:effectLst/>
              </p:spPr>
            </p:pic>
            <p:sp>
              <p:nvSpPr>
                <p:cNvPr id="159" name="Rectangle 2"/>
                <p:cNvSpPr/>
                <p:nvPr/>
              </p:nvSpPr>
              <p:spPr>
                <a:xfrm>
                  <a:off x="396942" y="121128"/>
                  <a:ext cx="12619479" cy="1547014"/>
                </a:xfrm>
                <a:prstGeom prst="rect">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sp>
            <p:nvSpPr>
              <p:cNvPr id="161" name="Freeform: Shape 10"/>
              <p:cNvSpPr/>
              <p:nvPr/>
            </p:nvSpPr>
            <p:spPr>
              <a:xfrm>
                <a:off x="5635103" y="7224083"/>
                <a:ext cx="3075010" cy="2821956"/>
              </a:xfrm>
              <a:custGeom>
                <a:avLst/>
                <a:gdLst/>
                <a:ahLst/>
                <a:cxnLst>
                  <a:cxn ang="0">
                    <a:pos x="wd2" y="hd2"/>
                  </a:cxn>
                  <a:cxn ang="5400000">
                    <a:pos x="wd2" y="hd2"/>
                  </a:cxn>
                  <a:cxn ang="10800000">
                    <a:pos x="wd2" y="hd2"/>
                  </a:cxn>
                  <a:cxn ang="16200000">
                    <a:pos x="wd2" y="hd2"/>
                  </a:cxn>
                </a:cxnLst>
                <a:rect l="0" t="0" r="r" b="b"/>
                <a:pathLst>
                  <a:path w="21558" h="21545" fill="norm" stroke="1" extrusionOk="0">
                    <a:moveTo>
                      <a:pt x="14331" y="194"/>
                    </a:moveTo>
                    <a:cubicBezTo>
                      <a:pt x="13967" y="177"/>
                      <a:pt x="13602" y="179"/>
                      <a:pt x="13239" y="145"/>
                    </a:cubicBezTo>
                    <a:cubicBezTo>
                      <a:pt x="13077" y="130"/>
                      <a:pt x="12921" y="51"/>
                      <a:pt x="12758" y="48"/>
                    </a:cubicBezTo>
                    <a:lnTo>
                      <a:pt x="10661" y="97"/>
                    </a:lnTo>
                    <a:cubicBezTo>
                      <a:pt x="10374" y="176"/>
                      <a:pt x="10512" y="147"/>
                      <a:pt x="10093" y="194"/>
                    </a:cubicBezTo>
                    <a:lnTo>
                      <a:pt x="9176" y="290"/>
                    </a:lnTo>
                    <a:cubicBezTo>
                      <a:pt x="9088" y="301"/>
                      <a:pt x="9002" y="333"/>
                      <a:pt x="8913" y="339"/>
                    </a:cubicBezTo>
                    <a:cubicBezTo>
                      <a:pt x="8462" y="366"/>
                      <a:pt x="8011" y="371"/>
                      <a:pt x="7559" y="387"/>
                    </a:cubicBezTo>
                    <a:cubicBezTo>
                      <a:pt x="5803" y="819"/>
                      <a:pt x="7422" y="452"/>
                      <a:pt x="3015" y="532"/>
                    </a:cubicBezTo>
                    <a:cubicBezTo>
                      <a:pt x="2622" y="539"/>
                      <a:pt x="2229" y="564"/>
                      <a:pt x="1835" y="581"/>
                    </a:cubicBezTo>
                    <a:cubicBezTo>
                      <a:pt x="1748" y="597"/>
                      <a:pt x="1659" y="603"/>
                      <a:pt x="1573" y="629"/>
                    </a:cubicBezTo>
                    <a:cubicBezTo>
                      <a:pt x="1498" y="652"/>
                      <a:pt x="1428" y="695"/>
                      <a:pt x="1355" y="726"/>
                    </a:cubicBezTo>
                    <a:cubicBezTo>
                      <a:pt x="1312" y="744"/>
                      <a:pt x="1267" y="758"/>
                      <a:pt x="1224" y="774"/>
                    </a:cubicBezTo>
                    <a:cubicBezTo>
                      <a:pt x="841" y="1198"/>
                      <a:pt x="1309" y="660"/>
                      <a:pt x="1005" y="1064"/>
                    </a:cubicBezTo>
                    <a:cubicBezTo>
                      <a:pt x="966" y="1117"/>
                      <a:pt x="918" y="1161"/>
                      <a:pt x="874" y="1209"/>
                    </a:cubicBezTo>
                    <a:cubicBezTo>
                      <a:pt x="864" y="1275"/>
                      <a:pt x="822" y="1601"/>
                      <a:pt x="787" y="1693"/>
                    </a:cubicBezTo>
                    <a:cubicBezTo>
                      <a:pt x="766" y="1747"/>
                      <a:pt x="729" y="1790"/>
                      <a:pt x="699" y="1838"/>
                    </a:cubicBezTo>
                    <a:cubicBezTo>
                      <a:pt x="643" y="2089"/>
                      <a:pt x="643" y="2058"/>
                      <a:pt x="612" y="2370"/>
                    </a:cubicBezTo>
                    <a:cubicBezTo>
                      <a:pt x="551" y="2982"/>
                      <a:pt x="662" y="2747"/>
                      <a:pt x="481" y="3048"/>
                    </a:cubicBezTo>
                    <a:cubicBezTo>
                      <a:pt x="461" y="3134"/>
                      <a:pt x="397" y="3407"/>
                      <a:pt x="394" y="3483"/>
                    </a:cubicBezTo>
                    <a:cubicBezTo>
                      <a:pt x="353" y="4402"/>
                      <a:pt x="335" y="5321"/>
                      <a:pt x="306" y="6241"/>
                    </a:cubicBezTo>
                    <a:cubicBezTo>
                      <a:pt x="373" y="7724"/>
                      <a:pt x="380" y="7402"/>
                      <a:pt x="306" y="9433"/>
                    </a:cubicBezTo>
                    <a:cubicBezTo>
                      <a:pt x="284" y="10038"/>
                      <a:pt x="191" y="11247"/>
                      <a:pt x="131" y="11901"/>
                    </a:cubicBezTo>
                    <a:cubicBezTo>
                      <a:pt x="-13" y="13500"/>
                      <a:pt x="90" y="12106"/>
                      <a:pt x="0" y="13400"/>
                    </a:cubicBezTo>
                    <a:cubicBezTo>
                      <a:pt x="30" y="13916"/>
                      <a:pt x="64" y="14432"/>
                      <a:pt x="88" y="14948"/>
                    </a:cubicBezTo>
                    <a:cubicBezTo>
                      <a:pt x="137" y="16012"/>
                      <a:pt x="127" y="17081"/>
                      <a:pt x="219" y="18141"/>
                    </a:cubicBezTo>
                    <a:cubicBezTo>
                      <a:pt x="230" y="18271"/>
                      <a:pt x="341" y="18364"/>
                      <a:pt x="394" y="18480"/>
                    </a:cubicBezTo>
                    <a:cubicBezTo>
                      <a:pt x="429" y="18558"/>
                      <a:pt x="440" y="18648"/>
                      <a:pt x="481" y="18722"/>
                    </a:cubicBezTo>
                    <a:cubicBezTo>
                      <a:pt x="653" y="19032"/>
                      <a:pt x="914" y="19338"/>
                      <a:pt x="1180" y="19544"/>
                    </a:cubicBezTo>
                    <a:cubicBezTo>
                      <a:pt x="1458" y="19760"/>
                      <a:pt x="1762" y="19933"/>
                      <a:pt x="2054" y="20125"/>
                    </a:cubicBezTo>
                    <a:cubicBezTo>
                      <a:pt x="2155" y="20191"/>
                      <a:pt x="2248" y="20277"/>
                      <a:pt x="2360" y="20318"/>
                    </a:cubicBezTo>
                    <a:cubicBezTo>
                      <a:pt x="3424" y="20711"/>
                      <a:pt x="2090" y="20235"/>
                      <a:pt x="3146" y="20560"/>
                    </a:cubicBezTo>
                    <a:cubicBezTo>
                      <a:pt x="3834" y="20772"/>
                      <a:pt x="3246" y="20665"/>
                      <a:pt x="3889" y="20754"/>
                    </a:cubicBezTo>
                    <a:cubicBezTo>
                      <a:pt x="4667" y="21077"/>
                      <a:pt x="3814" y="20757"/>
                      <a:pt x="4588" y="20947"/>
                    </a:cubicBezTo>
                    <a:cubicBezTo>
                      <a:pt x="4736" y="20984"/>
                      <a:pt x="4875" y="21062"/>
                      <a:pt x="5025" y="21092"/>
                    </a:cubicBezTo>
                    <a:cubicBezTo>
                      <a:pt x="6577" y="21405"/>
                      <a:pt x="6484" y="21333"/>
                      <a:pt x="8083" y="21383"/>
                    </a:cubicBezTo>
                    <a:cubicBezTo>
                      <a:pt x="8967" y="21600"/>
                      <a:pt x="8613" y="21542"/>
                      <a:pt x="10181" y="21528"/>
                    </a:cubicBezTo>
                    <a:cubicBezTo>
                      <a:pt x="11361" y="21517"/>
                      <a:pt x="12540" y="21463"/>
                      <a:pt x="13720" y="21431"/>
                    </a:cubicBezTo>
                    <a:cubicBezTo>
                      <a:pt x="13923" y="21399"/>
                      <a:pt x="14129" y="21380"/>
                      <a:pt x="14331" y="21334"/>
                    </a:cubicBezTo>
                    <a:cubicBezTo>
                      <a:pt x="14698" y="21251"/>
                      <a:pt x="15056" y="21120"/>
                      <a:pt x="15424" y="21044"/>
                    </a:cubicBezTo>
                    <a:cubicBezTo>
                      <a:pt x="15657" y="20996"/>
                      <a:pt x="15893" y="20962"/>
                      <a:pt x="16123" y="20899"/>
                    </a:cubicBezTo>
                    <a:cubicBezTo>
                      <a:pt x="16359" y="20833"/>
                      <a:pt x="16587" y="20733"/>
                      <a:pt x="16822" y="20657"/>
                    </a:cubicBezTo>
                    <a:cubicBezTo>
                      <a:pt x="16937" y="20620"/>
                      <a:pt x="17055" y="20592"/>
                      <a:pt x="17171" y="20560"/>
                    </a:cubicBezTo>
                    <a:cubicBezTo>
                      <a:pt x="17302" y="20451"/>
                      <a:pt x="17470" y="20307"/>
                      <a:pt x="17608" y="20221"/>
                    </a:cubicBezTo>
                    <a:cubicBezTo>
                      <a:pt x="17648" y="20197"/>
                      <a:pt x="17695" y="20189"/>
                      <a:pt x="17739" y="20173"/>
                    </a:cubicBezTo>
                    <a:cubicBezTo>
                      <a:pt x="17937" y="19736"/>
                      <a:pt x="17674" y="20245"/>
                      <a:pt x="18176" y="19689"/>
                    </a:cubicBezTo>
                    <a:cubicBezTo>
                      <a:pt x="18283" y="19571"/>
                      <a:pt x="18390" y="19434"/>
                      <a:pt x="18526" y="19351"/>
                    </a:cubicBezTo>
                    <a:cubicBezTo>
                      <a:pt x="18594" y="19309"/>
                      <a:pt x="18671" y="19286"/>
                      <a:pt x="18744" y="19254"/>
                    </a:cubicBezTo>
                    <a:cubicBezTo>
                      <a:pt x="18802" y="19189"/>
                      <a:pt x="18864" y="19128"/>
                      <a:pt x="18919" y="19060"/>
                    </a:cubicBezTo>
                    <a:cubicBezTo>
                      <a:pt x="19191" y="18726"/>
                      <a:pt x="19373" y="18419"/>
                      <a:pt x="19574" y="17996"/>
                    </a:cubicBezTo>
                    <a:cubicBezTo>
                      <a:pt x="19738" y="17651"/>
                      <a:pt x="19848" y="17277"/>
                      <a:pt x="20011" y="16932"/>
                    </a:cubicBezTo>
                    <a:cubicBezTo>
                      <a:pt x="20953" y="14942"/>
                      <a:pt x="20166" y="16895"/>
                      <a:pt x="20885" y="15190"/>
                    </a:cubicBezTo>
                    <a:cubicBezTo>
                      <a:pt x="21235" y="14359"/>
                      <a:pt x="21056" y="14754"/>
                      <a:pt x="21278" y="14078"/>
                    </a:cubicBezTo>
                    <a:cubicBezTo>
                      <a:pt x="21348" y="13867"/>
                      <a:pt x="21497" y="13449"/>
                      <a:pt x="21497" y="13449"/>
                    </a:cubicBezTo>
                    <a:cubicBezTo>
                      <a:pt x="21587" y="12748"/>
                      <a:pt x="21570" y="13027"/>
                      <a:pt x="21497" y="11852"/>
                    </a:cubicBezTo>
                    <a:cubicBezTo>
                      <a:pt x="21493" y="11801"/>
                      <a:pt x="21472" y="11754"/>
                      <a:pt x="21453" y="11707"/>
                    </a:cubicBezTo>
                    <a:cubicBezTo>
                      <a:pt x="21399" y="11576"/>
                      <a:pt x="21345" y="11444"/>
                      <a:pt x="21278" y="11320"/>
                    </a:cubicBezTo>
                    <a:cubicBezTo>
                      <a:pt x="21137" y="11060"/>
                      <a:pt x="21116" y="11007"/>
                      <a:pt x="20929" y="10740"/>
                    </a:cubicBezTo>
                    <a:cubicBezTo>
                      <a:pt x="20802" y="10559"/>
                      <a:pt x="20661" y="10390"/>
                      <a:pt x="20535" y="10207"/>
                    </a:cubicBezTo>
                    <a:cubicBezTo>
                      <a:pt x="20384" y="9987"/>
                      <a:pt x="20244" y="9756"/>
                      <a:pt x="20099" y="9530"/>
                    </a:cubicBezTo>
                    <a:cubicBezTo>
                      <a:pt x="20026" y="9272"/>
                      <a:pt x="19950" y="9015"/>
                      <a:pt x="19880" y="8756"/>
                    </a:cubicBezTo>
                    <a:cubicBezTo>
                      <a:pt x="19863" y="8693"/>
                      <a:pt x="19836" y="8629"/>
                      <a:pt x="19836" y="8563"/>
                    </a:cubicBezTo>
                    <a:cubicBezTo>
                      <a:pt x="19836" y="8111"/>
                      <a:pt x="19828" y="7656"/>
                      <a:pt x="19880" y="7208"/>
                    </a:cubicBezTo>
                    <a:cubicBezTo>
                      <a:pt x="19902" y="7021"/>
                      <a:pt x="20008" y="6857"/>
                      <a:pt x="20055" y="6676"/>
                    </a:cubicBezTo>
                    <a:cubicBezTo>
                      <a:pt x="20096" y="6518"/>
                      <a:pt x="20110" y="6353"/>
                      <a:pt x="20142" y="6192"/>
                    </a:cubicBezTo>
                    <a:cubicBezTo>
                      <a:pt x="20168" y="6062"/>
                      <a:pt x="20200" y="5934"/>
                      <a:pt x="20230" y="5805"/>
                    </a:cubicBezTo>
                    <a:cubicBezTo>
                      <a:pt x="20244" y="5563"/>
                      <a:pt x="20248" y="5320"/>
                      <a:pt x="20273" y="5080"/>
                    </a:cubicBezTo>
                    <a:cubicBezTo>
                      <a:pt x="20307" y="4756"/>
                      <a:pt x="20399" y="4438"/>
                      <a:pt x="20404" y="4112"/>
                    </a:cubicBezTo>
                    <a:cubicBezTo>
                      <a:pt x="20413" y="3611"/>
                      <a:pt x="20382" y="3108"/>
                      <a:pt x="20317" y="2612"/>
                    </a:cubicBezTo>
                    <a:cubicBezTo>
                      <a:pt x="20283" y="2356"/>
                      <a:pt x="20002" y="1842"/>
                      <a:pt x="19880" y="1645"/>
                    </a:cubicBezTo>
                    <a:cubicBezTo>
                      <a:pt x="19786" y="1493"/>
                      <a:pt x="19695" y="1335"/>
                      <a:pt x="19574" y="1209"/>
                    </a:cubicBezTo>
                    <a:cubicBezTo>
                      <a:pt x="19445" y="1075"/>
                      <a:pt x="19288" y="974"/>
                      <a:pt x="19137" y="871"/>
                    </a:cubicBezTo>
                    <a:cubicBezTo>
                      <a:pt x="18982" y="764"/>
                      <a:pt x="18824" y="661"/>
                      <a:pt x="18657" y="581"/>
                    </a:cubicBezTo>
                    <a:cubicBezTo>
                      <a:pt x="18189" y="355"/>
                      <a:pt x="17547" y="248"/>
                      <a:pt x="17084" y="145"/>
                    </a:cubicBezTo>
                    <a:cubicBezTo>
                      <a:pt x="16573" y="32"/>
                      <a:pt x="16663" y="55"/>
                      <a:pt x="16166" y="0"/>
                    </a:cubicBezTo>
                    <a:cubicBezTo>
                      <a:pt x="15744" y="16"/>
                      <a:pt x="15321" y="12"/>
                      <a:pt x="14899" y="48"/>
                    </a:cubicBezTo>
                    <a:cubicBezTo>
                      <a:pt x="14765" y="60"/>
                      <a:pt x="14637" y="111"/>
                      <a:pt x="14506" y="145"/>
                    </a:cubicBezTo>
                    <a:cubicBezTo>
                      <a:pt x="14389" y="176"/>
                      <a:pt x="14277" y="242"/>
                      <a:pt x="14156" y="242"/>
                    </a:cubicBezTo>
                    <a:lnTo>
                      <a:pt x="14331" y="194"/>
                    </a:lnTo>
                    <a:close/>
                  </a:path>
                </a:pathLst>
              </a:cu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sp>
          <p:nvSpPr>
            <p:cNvPr id="163" name="Rectangle 12"/>
            <p:cNvSpPr/>
            <p:nvPr/>
          </p:nvSpPr>
          <p:spPr>
            <a:xfrm>
              <a:off x="0" y="1178618"/>
              <a:ext cx="7380810" cy="9359312"/>
            </a:xfrm>
            <a:prstGeom prst="rect">
              <a:avLst/>
            </a:prstGeom>
            <a:gradFill flip="none" rotWithShape="1">
              <a:gsLst>
                <a:gs pos="29000">
                  <a:srgbClr val="FFFFFF"/>
                </a:gs>
                <a:gs pos="100000">
                  <a:srgbClr val="FFFFFF">
                    <a:alpha val="0"/>
                  </a:srgbClr>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sp>
        <p:nvSpPr>
          <p:cNvPr id="165" name="Bonded Interactions"/>
          <p:cNvSpPr txBox="1"/>
          <p:nvPr>
            <p:ph type="title"/>
          </p:nvPr>
        </p:nvSpPr>
        <p:spPr>
          <a:prstGeom prst="rect">
            <a:avLst/>
          </a:prstGeom>
        </p:spPr>
        <p:txBody>
          <a:bodyPr anchor="t"/>
          <a:lstStyle/>
          <a:p>
            <a:pPr/>
            <a:r>
              <a:t>Bonded Interactions</a:t>
            </a:r>
          </a:p>
        </p:txBody>
      </p:sp>
      <p:sp>
        <p:nvSpPr>
          <p:cNvPr id="16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TextBox 7"/>
          <p:cNvSpPr txBox="1"/>
          <p:nvPr/>
        </p:nvSpPr>
        <p:spPr>
          <a:xfrm>
            <a:off x="317500" y="3175000"/>
            <a:ext cx="14599254" cy="99933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limUpp>
                    <m:e>
                      <m:limLow>
                        <m:e>
                          <m:r>
                            <a:rPr xmlns:a="http://schemas.openxmlformats.org/drawingml/2006/main" sz="6100" i="1">
                              <a:solidFill>
                                <a:srgbClr val="000000"/>
                              </a:solidFill>
                              <a:latin typeface="Cambria Math" panose="02040503050406030204" pitchFamily="18" charset="0"/>
                            </a:rPr>
                            <m:t>∑</m:t>
                          </m:r>
                        </m:e>
                        <m:lim>
                          <m:r>
                            <a:rPr xmlns:a="http://schemas.openxmlformats.org/drawingml/2006/main" sz="6100" i="1">
                              <a:solidFill>
                                <a:srgbClr val="000000"/>
                              </a:solidFill>
                              <a:latin typeface="Cambria Math" panose="02040503050406030204" pitchFamily="18" charset="0"/>
                            </a:rPr>
                            <m:t>i</m:t>
                          </m:r>
                        </m:lim>
                      </m:limLow>
                    </m:e>
                    <m:lim>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s</m:t>
                      </m:r>
                    </m:lim>
                  </m:limUpp>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k</m:t>
                          </m:r>
                        </m:e>
                        <m:sub>
                          <m:r>
                            <a:rPr xmlns:a="http://schemas.openxmlformats.org/drawingml/2006/main" sz="6100" i="1">
                              <a:solidFill>
                                <a:srgbClr val="000000"/>
                              </a:solidFill>
                              <a:latin typeface="Cambria Math" panose="02040503050406030204" pitchFamily="18" charset="0"/>
                            </a:rPr>
                            <m:t>i</m:t>
                          </m:r>
                        </m:sub>
                      </m:sSub>
                    </m:num>
                    <m:den>
                      <m:r>
                        <a:rPr xmlns:a="http://schemas.openxmlformats.org/drawingml/2006/main" sz="6100" i="1">
                          <a:solidFill>
                            <a:srgbClr val="000000"/>
                          </a:solidFill>
                          <a:latin typeface="Cambria Math" panose="02040503050406030204" pitchFamily="18" charset="0"/>
                        </a:rPr>
                        <m:t>2</m:t>
                      </m:r>
                    </m:den>
                  </m:f>
                  <m:sSup>
                    <m:e>
                      <m:d>
                        <m:dPr>
                          <m:ctrlPr>
                            <a:rPr xmlns:a="http://schemas.openxmlformats.org/drawingml/2006/main" sz="6100" i="1">
                              <a:solidFill>
                                <a:srgbClr val="000000"/>
                              </a:solidFill>
                              <a:latin typeface="Cambria Math" panose="02040503050406030204" pitchFamily="18" charset="0"/>
                            </a:rPr>
                          </m:ctrlPr>
                        </m:dPr>
                        <m:e>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o</m:t>
                              </m:r>
                            </m:sub>
                          </m:sSub>
                        </m:e>
                      </m:d>
                    </m:e>
                    <m:sup>
                      <m:r>
                        <a:rPr xmlns:a="http://schemas.openxmlformats.org/drawingml/2006/main" sz="6100" i="1">
                          <a:solidFill>
                            <a:srgbClr val="000000"/>
                          </a:solidFill>
                          <a:latin typeface="Cambria Math" panose="02040503050406030204" pitchFamily="18" charset="0"/>
                        </a:rPr>
                        <m:t>2</m:t>
                      </m:r>
                    </m:sup>
                  </m:sSup>
                </m:oMath>
              </m:oMathPara>
            </a14:m>
          </a:p>
          <a:p>
            <a:pPr algn="l">
              <a:defRPr sz="5000">
                <a:latin typeface="+mn-lt"/>
                <a:ea typeface="+mn-ea"/>
                <a:cs typeface="+mn-cs"/>
                <a:sym typeface="Helvetica Light"/>
              </a:defRPr>
            </a:p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g</m:t>
                      </m:r>
                      <m:r>
                        <a:rPr xmlns:a="http://schemas.openxmlformats.org/drawingml/2006/main" sz="6100" i="1">
                          <a:solidFill>
                            <a:srgbClr val="000000"/>
                          </a:solidFill>
                          <a:latin typeface="Cambria Math" panose="02040503050406030204" pitchFamily="18" charset="0"/>
                        </a:rPr>
                        <m:t>l</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limUpp>
                    <m:e>
                      <m:limLow>
                        <m:e>
                          <m:r>
                            <a:rPr xmlns:a="http://schemas.openxmlformats.org/drawingml/2006/main" sz="6100" i="1">
                              <a:solidFill>
                                <a:srgbClr val="000000"/>
                              </a:solidFill>
                              <a:latin typeface="Cambria Math" panose="02040503050406030204" pitchFamily="18" charset="0"/>
                            </a:rPr>
                            <m:t>∑</m:t>
                          </m:r>
                        </m:e>
                        <m:lim>
                          <m:r>
                            <a:rPr xmlns:a="http://schemas.openxmlformats.org/drawingml/2006/main" sz="6100" i="1">
                              <a:solidFill>
                                <a:srgbClr val="000000"/>
                              </a:solidFill>
                              <a:latin typeface="Cambria Math" panose="02040503050406030204" pitchFamily="18" charset="0"/>
                            </a:rPr>
                            <m:t>i</m:t>
                          </m:r>
                        </m:lim>
                      </m:limLow>
                    </m:e>
                    <m:lim>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g</m:t>
                      </m:r>
                      <m:r>
                        <a:rPr xmlns:a="http://schemas.openxmlformats.org/drawingml/2006/main" sz="6100" i="1">
                          <a:solidFill>
                            <a:srgbClr val="000000"/>
                          </a:solidFill>
                          <a:latin typeface="Cambria Math" panose="02040503050406030204" pitchFamily="18" charset="0"/>
                        </a:rPr>
                        <m:t>l</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s</m:t>
                      </m:r>
                    </m:lim>
                  </m:limUpp>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k</m:t>
                          </m:r>
                        </m:e>
                        <m:sub>
                          <m:r>
                            <a:rPr xmlns:a="http://schemas.openxmlformats.org/drawingml/2006/main" sz="6100" i="1">
                              <a:solidFill>
                                <a:srgbClr val="000000"/>
                              </a:solidFill>
                              <a:latin typeface="Cambria Math" panose="02040503050406030204" pitchFamily="18" charset="0"/>
                            </a:rPr>
                            <m:t>i</m:t>
                          </m:r>
                        </m:sub>
                      </m:sSub>
                    </m:num>
                    <m:den>
                      <m:r>
                        <a:rPr xmlns:a="http://schemas.openxmlformats.org/drawingml/2006/main" sz="6100" i="1">
                          <a:solidFill>
                            <a:srgbClr val="000000"/>
                          </a:solidFill>
                          <a:latin typeface="Cambria Math" panose="02040503050406030204" pitchFamily="18" charset="0"/>
                        </a:rPr>
                        <m:t>2</m:t>
                      </m:r>
                    </m:den>
                  </m:f>
                  <m:sSup>
                    <m:e>
                      <m:d>
                        <m:dPr>
                          <m:ctrlPr>
                            <a:rPr xmlns:a="http://schemas.openxmlformats.org/drawingml/2006/main" sz="6100" i="1">
                              <a:solidFill>
                                <a:srgbClr val="000000"/>
                              </a:solidFill>
                              <a:latin typeface="Cambria Math" panose="02040503050406030204" pitchFamily="18" charset="0"/>
                            </a:rPr>
                          </m:ctrlPr>
                        </m:dPr>
                        <m:e>
                          <m:sSub>
                            <m:e>
                              <m:r>
                                <a:rPr xmlns:a="http://schemas.openxmlformats.org/drawingml/2006/main" sz="6100" i="1">
                                  <a:solidFill>
                                    <a:srgbClr val="000000"/>
                                  </a:solidFill>
                                  <a:latin typeface="Cambria Math" panose="02040503050406030204" pitchFamily="18" charset="0"/>
                                </a:rPr>
                                <m:t>ω</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ω</m:t>
                              </m:r>
                            </m:e>
                            <m:sub>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o</m:t>
                              </m:r>
                            </m:sub>
                          </m:sSub>
                        </m:e>
                      </m:d>
                    </m:e>
                    <m:sup>
                      <m:r>
                        <a:rPr xmlns:a="http://schemas.openxmlformats.org/drawingml/2006/main" sz="6100" i="1">
                          <a:solidFill>
                            <a:srgbClr val="000000"/>
                          </a:solidFill>
                          <a:latin typeface="Cambria Math" panose="02040503050406030204" pitchFamily="18" charset="0"/>
                        </a:rPr>
                        <m:t>2</m:t>
                      </m:r>
                    </m:sup>
                  </m:sSup>
                </m:oMath>
              </m:oMathPara>
            </a14:m>
          </a:p>
          <a:p>
            <a:pPr algn="l">
              <a:defRPr sz="5000">
                <a:latin typeface="+mn-lt"/>
                <a:ea typeface="+mn-ea"/>
                <a:cs typeface="+mn-cs"/>
                <a:sym typeface="Helvetica Light"/>
              </a:defRPr>
            </a:p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t</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r</m:t>
                      </m:r>
                      <m:r>
                        <a:rPr xmlns:a="http://schemas.openxmlformats.org/drawingml/2006/main" sz="6100" i="1">
                          <a:solidFill>
                            <a:srgbClr val="000000"/>
                          </a:solidFill>
                          <a:latin typeface="Cambria Math" panose="02040503050406030204" pitchFamily="18" charset="0"/>
                        </a:rPr>
                        <m:t>s</m:t>
                      </m:r>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limUpp>
                    <m:e>
                      <m:limLow>
                        <m:e>
                          <m:r>
                            <a:rPr xmlns:a="http://schemas.openxmlformats.org/drawingml/2006/main" sz="6100" i="1">
                              <a:solidFill>
                                <a:srgbClr val="000000"/>
                              </a:solidFill>
                              <a:latin typeface="Cambria Math" panose="02040503050406030204" pitchFamily="18" charset="0"/>
                            </a:rPr>
                            <m:t>∑</m:t>
                          </m:r>
                        </m:e>
                        <m:lim>
                          <m:r>
                            <a:rPr xmlns:a="http://schemas.openxmlformats.org/drawingml/2006/main" sz="6100" i="1">
                              <a:solidFill>
                                <a:srgbClr val="000000"/>
                              </a:solidFill>
                              <a:latin typeface="Cambria Math" panose="02040503050406030204" pitchFamily="18" charset="0"/>
                            </a:rPr>
                            <m:t>i</m:t>
                          </m:r>
                        </m:lim>
                      </m:limLow>
                    </m:e>
                    <m:lim>
                      <m:r>
                        <a:rPr xmlns:a="http://schemas.openxmlformats.org/drawingml/2006/main" sz="6100" i="1">
                          <a:solidFill>
                            <a:srgbClr val="000000"/>
                          </a:solidFill>
                          <a:latin typeface="Cambria Math" panose="02040503050406030204" pitchFamily="18" charset="0"/>
                        </a:rPr>
                        <m:t>T</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r</m:t>
                      </m:r>
                      <m:r>
                        <a:rPr xmlns:a="http://schemas.openxmlformats.org/drawingml/2006/main" sz="6100" i="1">
                          <a:solidFill>
                            <a:srgbClr val="000000"/>
                          </a:solidFill>
                          <a:latin typeface="Cambria Math" panose="02040503050406030204" pitchFamily="18" charset="0"/>
                        </a:rPr>
                        <m:t>s</m:t>
                      </m:r>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s</m:t>
                      </m:r>
                    </m:lim>
                  </m:limUpp>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V</m:t>
                          </m:r>
                        </m:e>
                        <m:sub>
                          <m:r>
                            <a:rPr xmlns:a="http://schemas.openxmlformats.org/drawingml/2006/main" sz="6100" i="1">
                              <a:solidFill>
                                <a:srgbClr val="000000"/>
                              </a:solidFill>
                              <a:latin typeface="Cambria Math" panose="02040503050406030204" pitchFamily="18" charset="0"/>
                            </a:rPr>
                            <m:t>i</m:t>
                          </m:r>
                        </m:sub>
                      </m:sSub>
                    </m:num>
                    <m:den>
                      <m:r>
                        <a:rPr xmlns:a="http://schemas.openxmlformats.org/drawingml/2006/main" sz="6100" i="1">
                          <a:solidFill>
                            <a:srgbClr val="000000"/>
                          </a:solidFill>
                          <a:latin typeface="Cambria Math" panose="02040503050406030204" pitchFamily="18" charset="0"/>
                        </a:rPr>
                        <m:t>2</m:t>
                      </m:r>
                    </m:den>
                  </m:f>
                  <m:d>
                    <m:dPr>
                      <m:ctrlPr>
                        <a:rPr xmlns:a="http://schemas.openxmlformats.org/drawingml/2006/main" sz="6100" i="1">
                          <a:solidFill>
                            <a:srgbClr val="000000"/>
                          </a:solidFill>
                          <a:latin typeface="Cambria Math" panose="02040503050406030204" pitchFamily="18" charset="0"/>
                        </a:rPr>
                      </m:ctrlPr>
                      <m:begChr m:val="["/>
                      <m:endChr m:val="]"/>
                    </m:dPr>
                    <m:e>
                      <m:r>
                        <a:rPr xmlns:a="http://schemas.openxmlformats.org/drawingml/2006/main" sz="6100" i="1">
                          <a:solidFill>
                            <a:srgbClr val="000000"/>
                          </a:solidFill>
                          <a:latin typeface="Cambria Math" panose="02040503050406030204" pitchFamily="18" charset="0"/>
                        </a:rPr>
                        <m:t>1</m:t>
                      </m:r>
                      <m:r>
                        <a:rPr xmlns:a="http://schemas.openxmlformats.org/drawingml/2006/main" sz="6100" i="1">
                          <a:solidFill>
                            <a:srgbClr val="000000"/>
                          </a:solidFill>
                          <a:latin typeface="Cambria Math" panose="02040503050406030204" pitchFamily="18" charset="0"/>
                        </a:rPr>
                        <m:t>+</m:t>
                      </m:r>
                      <m:r>
                        <m:rPr>
                          <m:sty m:val="p"/>
                        </m:rPr>
                        <a:rPr xmlns:a="http://schemas.openxmlformats.org/drawingml/2006/main" sz="6100" i="1">
                          <a:solidFill>
                            <a:srgbClr val="000000"/>
                          </a:solidFill>
                          <a:latin typeface="Cambria Math" panose="02040503050406030204" pitchFamily="18" charset="0"/>
                        </a:rPr>
                        <m:t>cos</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n</m:t>
                          </m:r>
                        </m:e>
                        <m:sub>
                          <m:r>
                            <a:rPr xmlns:a="http://schemas.openxmlformats.org/drawingml/2006/main" sz="6100" i="1">
                              <a:solidFill>
                                <a:srgbClr val="000000"/>
                              </a:solidFill>
                              <a:latin typeface="Cambria Math" panose="02040503050406030204" pitchFamily="18" charset="0"/>
                            </a:rPr>
                            <m:t>i</m:t>
                          </m:r>
                        </m:sub>
                      </m:sSub>
                      <m:sSub>
                        <m:e>
                          <m:r>
                            <a:rPr xmlns:a="http://schemas.openxmlformats.org/drawingml/2006/main" sz="6100" i="1">
                              <a:solidFill>
                                <a:srgbClr val="000000"/>
                              </a:solidFill>
                              <a:latin typeface="Cambria Math" panose="02040503050406030204" pitchFamily="18" charset="0"/>
                            </a:rPr>
                            <m:t>ϕ</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γ</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e>
                  </m:d>
                </m:oMath>
              </m:oMathPara>
            </a14:m>
          </a:p>
          <a:p>
            <a:pPr algn="l">
              <a:defRPr sz="5000">
                <a:latin typeface="+mn-lt"/>
                <a:ea typeface="+mn-ea"/>
                <a:cs typeface="+mn-cs"/>
                <a:sym typeface="Helvetica Light"/>
              </a:defRPr>
            </a:p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d</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g</m:t>
                      </m:r>
                      <m:r>
                        <a:rPr xmlns:a="http://schemas.openxmlformats.org/drawingml/2006/main" sz="6100" i="1">
                          <a:solidFill>
                            <a:srgbClr val="000000"/>
                          </a:solidFill>
                          <a:latin typeface="Cambria Math" panose="02040503050406030204" pitchFamily="18" charset="0"/>
                        </a:rPr>
                        <m:t>l</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t</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r</m:t>
                      </m:r>
                      <m:r>
                        <a:rPr xmlns:a="http://schemas.openxmlformats.org/drawingml/2006/main" sz="6100" i="1">
                          <a:solidFill>
                            <a:srgbClr val="000000"/>
                          </a:solidFill>
                          <a:latin typeface="Cambria Math" panose="02040503050406030204" pitchFamily="18" charset="0"/>
                        </a:rPr>
                        <m:t>s</m:t>
                      </m:r>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s</m:t>
                      </m:r>
                    </m:sub>
                  </m:sSub>
                </m:oMath>
              </m:oMathPara>
            </a14:m>
          </a:p>
        </p:txBody>
      </p:sp>
      <p:sp>
        <p:nvSpPr>
          <p:cNvPr id="168" name="are between atoms that are covalently linked by three or fewer bonds"/>
          <p:cNvSpPr txBox="1"/>
          <p:nvPr/>
        </p:nvSpPr>
        <p:spPr>
          <a:xfrm>
            <a:off x="3486631" y="2285613"/>
            <a:ext cx="17392879" cy="815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400">
                <a:latin typeface="+mn-lt"/>
                <a:ea typeface="+mn-ea"/>
                <a:cs typeface="+mn-cs"/>
                <a:sym typeface="Helvetica Light"/>
              </a:defRPr>
            </a:lvl1pPr>
          </a:lstStyle>
          <a:p>
            <a:pPr/>
            <a:r>
              <a:t>are between atoms that are covalently linked by three or fewer bonds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Nonbonded Interactions"/>
          <p:cNvSpPr txBox="1"/>
          <p:nvPr>
            <p:ph type="title"/>
          </p:nvPr>
        </p:nvSpPr>
        <p:spPr>
          <a:prstGeom prst="rect">
            <a:avLst/>
          </a:prstGeom>
        </p:spPr>
        <p:txBody>
          <a:bodyPr anchor="t"/>
          <a:lstStyle/>
          <a:p>
            <a:pPr/>
            <a:r>
              <a:t>Nonbonded Interactions</a:t>
            </a:r>
          </a:p>
        </p:txBody>
      </p:sp>
      <p:sp>
        <p:nvSpPr>
          <p:cNvPr id="171"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are between atoms that are not covalently linked or linked by more than three bonds"/>
          <p:cNvSpPr txBox="1"/>
          <p:nvPr/>
        </p:nvSpPr>
        <p:spPr>
          <a:xfrm>
            <a:off x="1628061" y="2285613"/>
            <a:ext cx="21110017" cy="815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400">
                <a:latin typeface="+mn-lt"/>
                <a:ea typeface="+mn-ea"/>
                <a:cs typeface="+mn-cs"/>
                <a:sym typeface="Helvetica Light"/>
              </a:defRPr>
            </a:lvl1pPr>
          </a:lstStyle>
          <a:p>
            <a:pPr/>
            <a:r>
              <a:t>are between atoms that are not covalently linked or linked by more than three bonds</a:t>
            </a:r>
          </a:p>
        </p:txBody>
      </p:sp>
      <p:sp>
        <p:nvSpPr>
          <p:cNvPr id="173" name="TextBox 5"/>
          <p:cNvSpPr txBox="1"/>
          <p:nvPr/>
        </p:nvSpPr>
        <p:spPr>
          <a:xfrm>
            <a:off x="312644" y="4040414"/>
            <a:ext cx="15242614" cy="80257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𝐶</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𝑙</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𝑢</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𝑏</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𝑐</m:t>
                      </m:r>
                    </m:sub>
                  </m:sSub>
                  <m:r>
                    <a:rPr xmlns:a="http://schemas.openxmlformats.org/drawingml/2006/main" sz="6100" i="1">
                      <a:solidFill>
                        <a:srgbClr val="000000"/>
                      </a:solidFill>
                      <a:latin typeface="Cambria Math" panose="02040503050406030204" pitchFamily="18" charset="0"/>
                    </a:rPr>
                    <m:t>=</m:t>
                  </m:r>
                  <m:nary>
                    <m:naryPr>
                      <m:ctrlPr>
                        <a:rPr xmlns:a="http://schemas.openxmlformats.org/drawingml/2006/main" sz="6100" i="1">
                          <a:solidFill>
                            <a:srgbClr val="000000"/>
                          </a:solidFill>
                          <a:latin typeface="Cambria Math" panose="02040503050406030204" pitchFamily="18" charset="0"/>
                        </a:rPr>
                      </m:ctrlPr>
                      <m:chr m:val="∑"/>
                      <m:limLoc m:val="subSup"/>
                      <m:grow m:val="0"/>
                      <m:subHide m:val="off"/>
                      <m:supHide m:val="off"/>
                    </m:naryPr>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up>
                      <m:r>
                        <a:rPr xmlns:a="http://schemas.openxmlformats.org/drawingml/2006/main" sz="6100" i="1">
                          <a:solidFill>
                            <a:srgbClr val="000000"/>
                          </a:solidFill>
                          <a:latin typeface="Cambria Math" panose="02040503050406030204" pitchFamily="18" charset="0"/>
                        </a:rPr>
                        <m:t>𝐴</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𝑠</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𝑤</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h</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&lt;</m:t>
                      </m:r>
                      <m:r>
                        <a:rPr xmlns:a="http://schemas.openxmlformats.org/drawingml/2006/main" sz="6100" i="1">
                          <a:solidFill>
                            <a:srgbClr val="000000"/>
                          </a:solidFill>
                          <a:latin typeface="Cambria Math" panose="02040503050406030204" pitchFamily="18" charset="0"/>
                        </a:rPr>
                        <m:t>𝑗</m:t>
                      </m:r>
                    </m:sup>
                    <m:e>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𝑞</m:t>
                              </m:r>
                            </m:e>
                            <m:sub>
                              <m:r>
                                <a:rPr xmlns:a="http://schemas.openxmlformats.org/drawingml/2006/main" sz="6100" i="1">
                                  <a:solidFill>
                                    <a:srgbClr val="000000"/>
                                  </a:solidFill>
                                  <a:latin typeface="Cambria Math" panose="02040503050406030204" pitchFamily="18" charset="0"/>
                                </a:rPr>
                                <m:t>𝑖</m:t>
                              </m:r>
                            </m:sub>
                          </m:sSub>
                          <m:sSub>
                            <m:e>
                              <m:r>
                                <a:rPr xmlns:a="http://schemas.openxmlformats.org/drawingml/2006/main" sz="6100" i="1">
                                  <a:solidFill>
                                    <a:srgbClr val="000000"/>
                                  </a:solidFill>
                                  <a:latin typeface="Cambria Math" panose="02040503050406030204" pitchFamily="18" charset="0"/>
                                </a:rPr>
                                <m:t>𝑞</m:t>
                              </m:r>
                            </m:e>
                            <m:sub>
                              <m:r>
                                <a:rPr xmlns:a="http://schemas.openxmlformats.org/drawingml/2006/main" sz="6100" i="1">
                                  <a:solidFill>
                                    <a:srgbClr val="000000"/>
                                  </a:solidFill>
                                  <a:latin typeface="Cambria Math" panose="02040503050406030204" pitchFamily="18" charset="0"/>
                                </a:rPr>
                                <m:t>𝑗</m:t>
                              </m:r>
                            </m:sub>
                          </m:sSub>
                        </m:num>
                        <m:den>
                          <m:r>
                            <a:rPr xmlns:a="http://schemas.openxmlformats.org/drawingml/2006/main" sz="6100" i="1">
                              <a:solidFill>
                                <a:srgbClr val="000000"/>
                              </a:solidFill>
                              <a:latin typeface="Cambria Math" panose="02040503050406030204" pitchFamily="18" charset="0"/>
                            </a:rPr>
                            <m:t>𝜖</m:t>
                          </m:r>
                          <m:sSub>
                            <m:e>
                              <m:r>
                                <a:rPr xmlns:a="http://schemas.openxmlformats.org/drawingml/2006/main" sz="6100" i="1">
                                  <a:solidFill>
                                    <a:srgbClr val="000000"/>
                                  </a:solidFill>
                                  <a:latin typeface="Cambria Math" panose="02040503050406030204" pitchFamily="18" charset="0"/>
                                </a:rPr>
                                <m:t>𝑅</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den>
                      </m:f>
                    </m:e>
                  </m:nary>
                </m:oMath>
              </m:oMathPara>
            </a14:m>
            <a:endParaRPr sz="2000">
              <a:latin typeface="Comic Sans MS"/>
              <a:ea typeface="Comic Sans MS"/>
              <a:cs typeface="Comic Sans MS"/>
              <a:sym typeface="Comic Sans MS"/>
            </a:endParaRPr>
          </a:p>
          <a:p>
            <a:pPr algn="l">
              <a:defRPr sz="5000">
                <a:latin typeface="+mn-lt"/>
                <a:ea typeface="+mn-ea"/>
                <a:cs typeface="+mn-cs"/>
                <a:sym typeface="Helvetica Light"/>
              </a:defRPr>
            </a:pPr>
            <a:endParaRPr sz="2000">
              <a:latin typeface="Comic Sans MS"/>
              <a:ea typeface="Comic Sans MS"/>
              <a:cs typeface="Comic Sans MS"/>
              <a:sym typeface="Comic Sans MS"/>
            </a:endParaR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𝐿</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𝑎</m:t>
                      </m:r>
                      <m:r>
                        <a:rPr xmlns:a="http://schemas.openxmlformats.org/drawingml/2006/main" sz="6100" i="1">
                          <a:solidFill>
                            <a:srgbClr val="000000"/>
                          </a:solidFill>
                          <a:latin typeface="Cambria Math" panose="02040503050406030204" pitchFamily="18" charset="0"/>
                        </a:rPr>
                        <m:t>𝑟</m:t>
                      </m:r>
                      <m:r>
                        <a:rPr xmlns:a="http://schemas.openxmlformats.org/drawingml/2006/main" sz="6100" i="1">
                          <a:solidFill>
                            <a:srgbClr val="000000"/>
                          </a:solidFill>
                          <a:latin typeface="Cambria Math" panose="02040503050406030204" pitchFamily="18" charset="0"/>
                        </a:rPr>
                        <m:t>𝑑</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𝐽</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𝑠</m:t>
                      </m:r>
                    </m:sub>
                  </m:sSub>
                  <m:r>
                    <a:rPr xmlns:a="http://schemas.openxmlformats.org/drawingml/2006/main" sz="6100" i="1">
                      <a:solidFill>
                        <a:srgbClr val="000000"/>
                      </a:solidFill>
                      <a:latin typeface="Cambria Math" panose="02040503050406030204" pitchFamily="18" charset="0"/>
                    </a:rPr>
                    <m:t>=</m:t>
                  </m:r>
                  <m:nary>
                    <m:naryPr>
                      <m:ctrlPr>
                        <a:rPr xmlns:a="http://schemas.openxmlformats.org/drawingml/2006/main" sz="6100" i="1">
                          <a:solidFill>
                            <a:srgbClr val="000000"/>
                          </a:solidFill>
                          <a:latin typeface="Cambria Math" panose="02040503050406030204" pitchFamily="18" charset="0"/>
                        </a:rPr>
                      </m:ctrlPr>
                      <m:chr m:val="∑"/>
                      <m:limLoc m:val="subSup"/>
                      <m:grow m:val="0"/>
                      <m:subHide m:val="off"/>
                      <m:supHide m:val="off"/>
                    </m:naryPr>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up>
                      <m:r>
                        <a:rPr xmlns:a="http://schemas.openxmlformats.org/drawingml/2006/main" sz="6100" i="1">
                          <a:solidFill>
                            <a:srgbClr val="000000"/>
                          </a:solidFill>
                          <a:latin typeface="Cambria Math" panose="02040503050406030204" pitchFamily="18" charset="0"/>
                        </a:rPr>
                        <m:t>𝐴</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𝑠</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𝑤</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h</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&lt;</m:t>
                      </m:r>
                      <m:r>
                        <a:rPr xmlns:a="http://schemas.openxmlformats.org/drawingml/2006/main" sz="6100" i="1">
                          <a:solidFill>
                            <a:srgbClr val="000000"/>
                          </a:solidFill>
                          <a:latin typeface="Cambria Math" panose="02040503050406030204" pitchFamily="18" charset="0"/>
                        </a:rPr>
                        <m:t>𝑗</m:t>
                      </m:r>
                    </m:sup>
                    <m:e>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𝐴</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num>
                        <m:den>
                          <m:sSup>
                            <m:e>
                              <m:sSub>
                                <m:e>
                                  <m:r>
                                    <a:rPr xmlns:a="http://schemas.openxmlformats.org/drawingml/2006/main" sz="6100" i="1">
                                      <a:solidFill>
                                        <a:srgbClr val="000000"/>
                                      </a:solidFill>
                                      <a:latin typeface="Cambria Math" panose="02040503050406030204" pitchFamily="18" charset="0"/>
                                    </a:rPr>
                                    <m:t>𝑅</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e>
                            <m:sup>
                              <m:r>
                                <a:rPr xmlns:a="http://schemas.openxmlformats.org/drawingml/2006/main" sz="6100" i="1">
                                  <a:solidFill>
                                    <a:srgbClr val="000000"/>
                                  </a:solidFill>
                                  <a:latin typeface="Cambria Math" panose="02040503050406030204" pitchFamily="18" charset="0"/>
                                </a:rPr>
                                <m:t>12</m:t>
                              </m:r>
                            </m:sup>
                          </m:sSup>
                        </m:den>
                      </m:f>
                      <m:r>
                        <a:rPr xmlns:a="http://schemas.openxmlformats.org/drawingml/2006/main" sz="6100" i="1">
                          <a:solidFill>
                            <a:srgbClr val="000000"/>
                          </a:solidFill>
                          <a:latin typeface="Cambria Math" panose="02040503050406030204" pitchFamily="18" charset="0"/>
                        </a:rPr>
                        <m:t>−</m:t>
                      </m:r>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𝐵</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num>
                        <m:den>
                          <m:sSup>
                            <m:e>
                              <m:sSub>
                                <m:e>
                                  <m:r>
                                    <a:rPr xmlns:a="http://schemas.openxmlformats.org/drawingml/2006/main" sz="6100" i="1">
                                      <a:solidFill>
                                        <a:srgbClr val="000000"/>
                                      </a:solidFill>
                                      <a:latin typeface="Cambria Math" panose="02040503050406030204" pitchFamily="18" charset="0"/>
                                    </a:rPr>
                                    <m:t>𝑅</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e>
                            <m:sup>
                              <m:r>
                                <a:rPr xmlns:a="http://schemas.openxmlformats.org/drawingml/2006/main" sz="6100" i="1">
                                  <a:solidFill>
                                    <a:srgbClr val="000000"/>
                                  </a:solidFill>
                                  <a:latin typeface="Cambria Math" panose="02040503050406030204" pitchFamily="18" charset="0"/>
                                </a:rPr>
                                <m:t>6</m:t>
                              </m:r>
                            </m:sup>
                          </m:sSup>
                        </m:den>
                      </m:f>
                    </m:e>
                  </m:nary>
                </m:oMath>
              </m:oMathPara>
            </a14:m>
          </a:p>
          <a:p>
            <a:pPr algn="l">
              <a:defRPr sz="5000">
                <a:latin typeface="+mn-lt"/>
                <a:ea typeface="+mn-ea"/>
                <a:cs typeface="+mn-cs"/>
                <a:sym typeface="Helvetica Light"/>
              </a:defRPr>
            </a:pPr>
            <a:r>
              <a:t>based on </a:t>
            </a:r>
            <a14:m>
              <m:oMath>
                <m:r>
                  <a:rPr xmlns:a="http://schemas.openxmlformats.org/drawingml/2006/main" sz="6100" i="1">
                    <a:solidFill>
                      <a:srgbClr val="000000"/>
                    </a:solidFill>
                    <a:latin typeface="Cambria Math" panose="02040503050406030204" pitchFamily="18" charset="0"/>
                  </a:rPr>
                  <m:t>4</m:t>
                </m:r>
                <m:r>
                  <a:rPr xmlns:a="http://schemas.openxmlformats.org/drawingml/2006/main" sz="6100" i="1">
                    <a:solidFill>
                      <a:srgbClr val="000000"/>
                    </a:solidFill>
                    <a:latin typeface="Cambria Math" panose="02040503050406030204" pitchFamily="18" charset="0"/>
                  </a:rPr>
                  <m:t>ϵ</m:t>
                </m:r>
                <m:d>
                  <m:dPr>
                    <m:ctrlPr>
                      <a:rPr xmlns:a="http://schemas.openxmlformats.org/drawingml/2006/main" sz="6100" i="1">
                        <a:solidFill>
                          <a:srgbClr val="000000"/>
                        </a:solidFill>
                        <a:latin typeface="Cambria Math" panose="02040503050406030204" pitchFamily="18" charset="0"/>
                      </a:rPr>
                    </m:ctrlPr>
                    <m:begChr m:val="["/>
                    <m:endChr m:val="]"/>
                  </m:dPr>
                  <m:e>
                    <m:sSup>
                      <m:e>
                        <m:d>
                          <m:dPr>
                            <m:ctrlPr>
                              <a:rPr xmlns:a="http://schemas.openxmlformats.org/drawingml/2006/main" sz="6100" i="1">
                                <a:solidFill>
                                  <a:srgbClr val="000000"/>
                                </a:solidFill>
                                <a:latin typeface="Cambria Math" panose="02040503050406030204" pitchFamily="18" charset="0"/>
                              </a:rPr>
                            </m:ctrlPr>
                          </m:dPr>
                          <m:e>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σ</m:t>
                                </m:r>
                              </m:num>
                              <m:den>
                                <m:r>
                                  <a:rPr xmlns:a="http://schemas.openxmlformats.org/drawingml/2006/main" sz="6100" i="1">
                                    <a:solidFill>
                                      <a:srgbClr val="000000"/>
                                    </a:solidFill>
                                    <a:latin typeface="Cambria Math" panose="02040503050406030204" pitchFamily="18" charset="0"/>
                                  </a:rPr>
                                  <m:t>r</m:t>
                                </m:r>
                              </m:den>
                            </m:f>
                          </m:e>
                        </m:d>
                      </m:e>
                      <m:sup>
                        <m:r>
                          <a:rPr xmlns:a="http://schemas.openxmlformats.org/drawingml/2006/main" sz="6100" i="1">
                            <a:solidFill>
                              <a:srgbClr val="000000"/>
                            </a:solidFill>
                            <a:latin typeface="Cambria Math" panose="02040503050406030204" pitchFamily="18" charset="0"/>
                          </a:rPr>
                          <m:t>12</m:t>
                        </m:r>
                      </m:sup>
                    </m:sSup>
                    <m:r>
                      <a:rPr xmlns:a="http://schemas.openxmlformats.org/drawingml/2006/main" sz="6100" i="1">
                        <a:solidFill>
                          <a:srgbClr val="000000"/>
                        </a:solidFill>
                        <a:latin typeface="Cambria Math" panose="02040503050406030204" pitchFamily="18" charset="0"/>
                      </a:rPr>
                      <m:t>-</m:t>
                    </m:r>
                    <m:sSup>
                      <m:e>
                        <m:d>
                          <m:dPr>
                            <m:ctrlPr>
                              <a:rPr xmlns:a="http://schemas.openxmlformats.org/drawingml/2006/main" sz="6100" i="1">
                                <a:solidFill>
                                  <a:srgbClr val="000000"/>
                                </a:solidFill>
                                <a:latin typeface="Cambria Math" panose="02040503050406030204" pitchFamily="18" charset="0"/>
                              </a:rPr>
                            </m:ctrlPr>
                          </m:dPr>
                          <m:e>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σ</m:t>
                                </m:r>
                              </m:num>
                              <m:den>
                                <m:r>
                                  <a:rPr xmlns:a="http://schemas.openxmlformats.org/drawingml/2006/main" sz="6100" i="1">
                                    <a:solidFill>
                                      <a:srgbClr val="000000"/>
                                    </a:solidFill>
                                    <a:latin typeface="Cambria Math" panose="02040503050406030204" pitchFamily="18" charset="0"/>
                                  </a:rPr>
                                  <m:t>r</m:t>
                                </m:r>
                              </m:den>
                            </m:f>
                          </m:e>
                        </m:d>
                      </m:e>
                      <m:sup>
                        <m:r>
                          <a:rPr xmlns:a="http://schemas.openxmlformats.org/drawingml/2006/main" sz="6100" i="1">
                            <a:solidFill>
                              <a:srgbClr val="000000"/>
                            </a:solidFill>
                            <a:latin typeface="Cambria Math" panose="02040503050406030204" pitchFamily="18" charset="0"/>
                          </a:rPr>
                          <m:t>6</m:t>
                        </m:r>
                      </m:sup>
                    </m:sSup>
                  </m:e>
                </m:d>
              </m:oMath>
            </a14:m>
          </a:p>
          <a:p>
            <a:pPr algn="l">
              <a:defRPr sz="5000">
                <a:latin typeface="+mn-lt"/>
                <a:ea typeface="+mn-ea"/>
                <a:cs typeface="+mn-cs"/>
                <a:sym typeface="Helvetica Light"/>
              </a:defRPr>
            </a:pPr>
            <a:endParaRPr sz="2000">
              <a:latin typeface="Comic Sans MS"/>
              <a:ea typeface="Comic Sans MS"/>
              <a:cs typeface="Comic Sans MS"/>
              <a:sym typeface="Comic Sans MS"/>
            </a:endParaRPr>
          </a:p>
          <a:p>
            <a:pPr algn="l">
              <a:defRPr sz="5000">
                <a:latin typeface="+mn-lt"/>
                <a:ea typeface="+mn-ea"/>
                <a:cs typeface="+mn-cs"/>
                <a:sym typeface="Helvetica Light"/>
              </a:defRPr>
            </a:pPr>
            <a14:m>
              <m:oMath>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𝑁</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𝐵</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𝑑</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𝑑</m:t>
                    </m:r>
                  </m:sub>
                </m:sSub>
                <m:r>
                  <a:rPr xmlns:a="http://schemas.openxmlformats.org/drawingml/2006/main" sz="6100" i="1">
                    <a:solidFill>
                      <a:srgbClr val="000000"/>
                    </a:solidFill>
                    <a:latin typeface="Cambria Math" panose="02040503050406030204" pitchFamily="18" charset="0"/>
                  </a:rPr>
                  <m:t>=</m:t>
                </m:r>
              </m:oMath>
            </a14:m>
            <a:r>
              <a:t> </a:t>
            </a:r>
            <a14:m>
              <m:oMath>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𝐶</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𝑙</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𝑢</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𝑏</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𝑐</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𝐿</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𝑎</m:t>
                    </m:r>
                    <m:r>
                      <a:rPr xmlns:a="http://schemas.openxmlformats.org/drawingml/2006/main" sz="6100" i="1">
                        <a:solidFill>
                          <a:srgbClr val="000000"/>
                        </a:solidFill>
                        <a:latin typeface="Cambria Math" panose="02040503050406030204" pitchFamily="18" charset="0"/>
                      </a:rPr>
                      <m:t>𝑟</m:t>
                    </m:r>
                    <m:r>
                      <a:rPr xmlns:a="http://schemas.openxmlformats.org/drawingml/2006/main" sz="6100" i="1">
                        <a:solidFill>
                          <a:srgbClr val="000000"/>
                        </a:solidFill>
                        <a:latin typeface="Cambria Math" panose="02040503050406030204" pitchFamily="18" charset="0"/>
                      </a:rPr>
                      <m:t>𝑑</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𝐽</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𝑠</m:t>
                    </m:r>
                  </m:sub>
                </m:sSub>
              </m:oMath>
            </a14:m>
          </a:p>
        </p:txBody>
      </p:sp>
      <p:pic>
        <p:nvPicPr>
          <p:cNvPr id="174" name="Image" descr="Image"/>
          <p:cNvPicPr>
            <a:picLocks noChangeAspect="1"/>
          </p:cNvPicPr>
          <p:nvPr/>
        </p:nvPicPr>
        <p:blipFill>
          <a:blip r:embed="rId2">
            <a:extLst/>
          </a:blip>
          <a:stretch>
            <a:fillRect/>
          </a:stretch>
        </p:blipFill>
        <p:spPr>
          <a:xfrm>
            <a:off x="15240000" y="3812579"/>
            <a:ext cx="8889862" cy="8889862"/>
          </a:xfrm>
          <a:prstGeom prst="rect">
            <a:avLst/>
          </a:prstGeom>
          <a:ln w="12700">
            <a:miter lim="400000"/>
          </a:ln>
        </p:spPr>
      </p:pic>
      <p:sp>
        <p:nvSpPr>
          <p:cNvPr id="175" name="https://gpantel.github.io/computational-method/LJsimulation/"/>
          <p:cNvSpPr txBox="1"/>
          <p:nvPr/>
        </p:nvSpPr>
        <p:spPr>
          <a:xfrm>
            <a:off x="17201064" y="13086754"/>
            <a:ext cx="4967733"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00"/>
            </a:lvl1pPr>
          </a:lstStyle>
          <a:p>
            <a:pPr/>
            <a:r>
              <a:t>https://gpantel.github.io/computational-method/LJsimulation/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Where do parameters come from?"/>
          <p:cNvSpPr txBox="1"/>
          <p:nvPr>
            <p:ph type="title"/>
          </p:nvPr>
        </p:nvSpPr>
        <p:spPr>
          <a:prstGeom prst="rect">
            <a:avLst/>
          </a:prstGeom>
        </p:spPr>
        <p:txBody>
          <a:bodyPr/>
          <a:lstStyle>
            <a:lvl1pPr defTabSz="813315">
              <a:defRPr sz="11088"/>
            </a:lvl1pPr>
          </a:lstStyle>
          <a:p>
            <a:pPr/>
            <a:r>
              <a:t>Where do parameters come from?</a:t>
            </a:r>
          </a:p>
        </p:txBody>
      </p:sp>
      <p:sp>
        <p:nvSpPr>
          <p:cNvPr id="178" name="QM + experiment…"/>
          <p:cNvSpPr txBox="1"/>
          <p:nvPr>
            <p:ph type="body" idx="1"/>
          </p:nvPr>
        </p:nvSpPr>
        <p:spPr>
          <a:prstGeom prst="rect">
            <a:avLst/>
          </a:prstGeom>
        </p:spPr>
        <p:txBody>
          <a:bodyPr/>
          <a:lstStyle/>
          <a:p>
            <a:pPr marL="598840" indent="-598840" defTabSz="796885">
              <a:defRPr sz="4850"/>
            </a:pPr>
            <a:r>
              <a:t>QM + experiment</a:t>
            </a:r>
          </a:p>
          <a:p>
            <a:pPr marL="598840" indent="-598840" defTabSz="796885">
              <a:defRPr sz="4850"/>
            </a:pPr>
            <a:r>
              <a:t>AMBER (as discussed in Tian 2020)</a:t>
            </a:r>
          </a:p>
          <a:p>
            <a:pPr lvl="1" marL="1030005" indent="-598840" defTabSz="796885">
              <a:defRPr sz="4850"/>
            </a:pPr>
            <a:r>
              <a:t>“we also included in ff14SB a small empirical adjustment to ff99SB (using TIP3P water) to improve agreement with NMR data for short alanine peptides”</a:t>
            </a:r>
          </a:p>
          <a:p>
            <a:pPr lvl="1" marL="1030005" indent="-598840" defTabSz="796885">
              <a:defRPr sz="4850"/>
            </a:pPr>
            <a:r>
              <a:t>Quantum chemistry data in implicit solvent (opposed to gas)</a:t>
            </a:r>
          </a:p>
          <a:p>
            <a:pPr marL="598840" indent="-598840" defTabSz="796885">
              <a:defRPr sz="4850"/>
            </a:pPr>
            <a:r>
              <a:t>OpenFF 2.0.0 (</a:t>
            </a:r>
            <a:r>
              <a:rPr u="sng">
                <a:hlinkClick r:id="rId2" invalidUrl="" action="" tgtFrame="" tooltip="" history="1" highlightClick="0" endSnd="0"/>
              </a:rPr>
              <a:t>https://openforcefield.org/force-fields/force-fields/</a:t>
            </a:r>
            <a:r>
              <a:t>)</a:t>
            </a:r>
          </a:p>
          <a:p>
            <a:pPr lvl="1" marL="1030005" indent="-598840" defTabSz="796885">
              <a:defRPr sz="4850"/>
            </a:pPr>
            <a:r>
              <a:t>A select set of the vdW parameters were trained against a set of experimental </a:t>
            </a:r>
            <a:r>
              <a:rPr u="sng"/>
              <a:t>mass density</a:t>
            </a:r>
            <a:r>
              <a:t> and </a:t>
            </a:r>
            <a:r>
              <a:rPr u="sng"/>
              <a:t>enthalpy of mixing</a:t>
            </a:r>
            <a:r>
              <a:t> measurements sourced from the NIST ThermoML archive.</a:t>
            </a:r>
          </a:p>
          <a:p>
            <a:pPr lvl="1" marL="1030005" indent="-598840" defTabSz="796885">
              <a:defRPr sz="4850"/>
            </a:pPr>
            <a:r>
              <a:t>A select set of the bond length, bond force constant, equilibrium angle, angle force constant and torsion barrier height parameters were trained against a set of </a:t>
            </a:r>
            <a:r>
              <a:rPr u="sng"/>
              <a:t>QC computed optimized geometries and torsion profiles</a:t>
            </a:r>
            <a:r>
              <a:t>, whereby the output force field of the first step was used as the starting point.</a:t>
            </a:r>
          </a:p>
        </p:txBody>
      </p:sp>
      <p:sp>
        <p:nvSpPr>
          <p:cNvPr id="17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8">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78">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7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8">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78">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7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MIRNOFF specification, in Open Force Field"/>
          <p:cNvSpPr txBox="1"/>
          <p:nvPr>
            <p:ph type="title"/>
          </p:nvPr>
        </p:nvSpPr>
        <p:spPr>
          <a:prstGeom prst="rect">
            <a:avLst/>
          </a:prstGeom>
        </p:spPr>
        <p:txBody>
          <a:bodyPr/>
          <a:lstStyle>
            <a:lvl1pPr defTabSz="616148">
              <a:defRPr sz="8400"/>
            </a:lvl1pPr>
          </a:lstStyle>
          <a:p>
            <a:pPr/>
            <a:r>
              <a:t>SMIRNOFF specification, in Open Force Field</a:t>
            </a:r>
          </a:p>
        </p:txBody>
      </p:sp>
      <p:sp>
        <p:nvSpPr>
          <p:cNvPr id="18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3" name="Image" descr="Image"/>
          <p:cNvPicPr>
            <a:picLocks noChangeAspect="1"/>
          </p:cNvPicPr>
          <p:nvPr/>
        </p:nvPicPr>
        <p:blipFill>
          <a:blip r:embed="rId2">
            <a:extLst/>
          </a:blip>
          <a:stretch>
            <a:fillRect/>
          </a:stretch>
        </p:blipFill>
        <p:spPr>
          <a:xfrm>
            <a:off x="5300869" y="2857500"/>
            <a:ext cx="13782262" cy="10160000"/>
          </a:xfrm>
          <a:prstGeom prst="rect">
            <a:avLst/>
          </a:prstGeom>
          <a:ln w="12700">
            <a:miter lim="400000"/>
          </a:ln>
        </p:spPr>
      </p:pic>
      <p:sp>
        <p:nvSpPr>
          <p:cNvPr id="184" name="https://openforcefield.github.io/standards/standards/smirnoff/#parameter-generators"/>
          <p:cNvSpPr txBox="1"/>
          <p:nvPr/>
        </p:nvSpPr>
        <p:spPr>
          <a:xfrm>
            <a:off x="8765398" y="12700000"/>
            <a:ext cx="6835344"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00"/>
            </a:lvl1pPr>
          </a:lstStyle>
          <a:p>
            <a:pPr/>
            <a:r>
              <a:t>https://openforcefield.github.io/standards/standards/smirnoff/#parameter-generators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